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0" r:id="rId51"/>
    <p:sldId id="271" r:id="rId52"/>
    <p:sldId id="272" r:id="rId53"/>
    <p:sldId id="273" r:id="rId54"/>
    <p:sldId id="274" r:id="rId55"/>
    <p:sldId id="275" r:id="rId56"/>
    <p:sldId id="276" r:id="rId57"/>
    <p:sldId id="277" r:id="rId58"/>
    <p:sldId id="278" r:id="rId59"/>
    <p:sldId id="279" r:id="rId60"/>
    <p:sldId id="280" r:id="rId61"/>
    <p:sldId id="281" r:id="rId62"/>
    <p:sldId id="282" r:id="rId6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Proxima Nova" charset="1" panose="02000506030000020004"/>
      <p:regular r:id="rId11"/>
    </p:embeddedFont>
    <p:embeddedFont>
      <p:font typeface="Proxima Nova Bold" charset="1" panose="02000506030000020004"/>
      <p:regular r:id="rId12"/>
    </p:embeddedFont>
    <p:embeddedFont>
      <p:font typeface="Proxima Nova Italics" charset="1" panose="02000506030000020004"/>
      <p:regular r:id="rId13"/>
    </p:embeddedFont>
    <p:embeddedFont>
      <p:font typeface="Proxima Nova Bold Italics" charset="1" panose="02000506030000020004"/>
      <p:regular r:id="rId14"/>
    </p:embeddedFont>
    <p:embeddedFont>
      <p:font typeface="Proxima Nova Light" charset="1" panose="02000506030000020004"/>
      <p:regular r:id="rId15"/>
    </p:embeddedFont>
    <p:embeddedFont>
      <p:font typeface="Proxima Nova Light Italics" charset="1" panose="02000506030000020004"/>
      <p:regular r:id="rId16"/>
    </p:embeddedFont>
    <p:embeddedFont>
      <p:font typeface="Proxima Nova Heavy" charset="1" panose="02000506030000020004"/>
      <p:regular r:id="rId17"/>
    </p:embeddedFont>
    <p:embeddedFont>
      <p:font typeface="Proxima Nova Heavy Italics" charset="1" panose="02000506030000020004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Canva Sans Italics" charset="1" panose="020B0503030501040103"/>
      <p:regular r:id="rId21"/>
    </p:embeddedFont>
    <p:embeddedFont>
      <p:font typeface="Canva Sans Bold Italics" charset="1" panose="020B0803030501040103"/>
      <p:regular r:id="rId22"/>
    </p:embeddedFont>
    <p:embeddedFont>
      <p:font typeface="Canva Sans Medium" charset="1" panose="020B0603030501040103"/>
      <p:regular r:id="rId23"/>
    </p:embeddedFont>
    <p:embeddedFont>
      <p:font typeface="Canva Sans Medium Italics" charset="1" panose="020B0603030501040103"/>
      <p:regular r:id="rId24"/>
    </p:embeddedFont>
    <p:embeddedFont>
      <p:font typeface="Inter" charset="1" panose="020B0502030000000004"/>
      <p:regular r:id="rId25"/>
    </p:embeddedFont>
    <p:embeddedFont>
      <p:font typeface="Inter Bold" charset="1" panose="020B0802030000000004"/>
      <p:regular r:id="rId26"/>
    </p:embeddedFont>
    <p:embeddedFont>
      <p:font typeface="Inter Italics" charset="1" panose="020B0502030000000004"/>
      <p:regular r:id="rId27"/>
    </p:embeddedFont>
    <p:embeddedFont>
      <p:font typeface="Inter Bold Italics" charset="1" panose="020B0802030000000004"/>
      <p:regular r:id="rId28"/>
    </p:embeddedFont>
    <p:embeddedFont>
      <p:font typeface="Inter Thin" charset="1" panose="020B0A02050000000004"/>
      <p:regular r:id="rId29"/>
    </p:embeddedFont>
    <p:embeddedFont>
      <p:font typeface="Inter Thin Italics" charset="1" panose="020B0A02050000000004"/>
      <p:regular r:id="rId30"/>
    </p:embeddedFont>
    <p:embeddedFont>
      <p:font typeface="Inter Extra-Light" charset="1" panose="02000503000000020004"/>
      <p:regular r:id="rId31"/>
    </p:embeddedFont>
    <p:embeddedFont>
      <p:font typeface="Inter Light" charset="1" panose="02000503000000020004"/>
      <p:regular r:id="rId32"/>
    </p:embeddedFont>
    <p:embeddedFont>
      <p:font typeface="Inter Medium" charset="1" panose="02000503000000020004"/>
      <p:regular r:id="rId33"/>
    </p:embeddedFont>
    <p:embeddedFont>
      <p:font typeface="Inter Semi-Bold" charset="1" panose="02000503000000020004"/>
      <p:regular r:id="rId34"/>
    </p:embeddedFont>
    <p:embeddedFont>
      <p:font typeface="Inter Ultra-Bold" charset="1" panose="02000503000000020004"/>
      <p:regular r:id="rId35"/>
    </p:embeddedFont>
    <p:embeddedFont>
      <p:font typeface="Inter Heavy" charset="1" panose="020005030000000200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43" Target="slides/slide7.xml" Type="http://schemas.openxmlformats.org/officeDocument/2006/relationships/slide"/><Relationship Id="rId44" Target="slides/slide8.xml" Type="http://schemas.openxmlformats.org/officeDocument/2006/relationships/slide"/><Relationship Id="rId45" Target="slides/slide9.xml" Type="http://schemas.openxmlformats.org/officeDocument/2006/relationships/slide"/><Relationship Id="rId46" Target="slides/slide10.xml" Type="http://schemas.openxmlformats.org/officeDocument/2006/relationships/slide"/><Relationship Id="rId47" Target="slides/slide11.xml" Type="http://schemas.openxmlformats.org/officeDocument/2006/relationships/slide"/><Relationship Id="rId48" Target="slides/slide12.xml" Type="http://schemas.openxmlformats.org/officeDocument/2006/relationships/slide"/><Relationship Id="rId49" Target="slides/slide13.xml" Type="http://schemas.openxmlformats.org/officeDocument/2006/relationships/slide"/><Relationship Id="rId5" Target="tableStyles.xml" Type="http://schemas.openxmlformats.org/officeDocument/2006/relationships/tableStyles"/><Relationship Id="rId50" Target="slides/slide14.xml" Type="http://schemas.openxmlformats.org/officeDocument/2006/relationships/slide"/><Relationship Id="rId51" Target="slides/slide15.xml" Type="http://schemas.openxmlformats.org/officeDocument/2006/relationships/slide"/><Relationship Id="rId52" Target="slides/slide16.xml" Type="http://schemas.openxmlformats.org/officeDocument/2006/relationships/slide"/><Relationship Id="rId53" Target="slides/slide17.xml" Type="http://schemas.openxmlformats.org/officeDocument/2006/relationships/slide"/><Relationship Id="rId54" Target="slides/slide18.xml" Type="http://schemas.openxmlformats.org/officeDocument/2006/relationships/slide"/><Relationship Id="rId55" Target="slides/slide19.xml" Type="http://schemas.openxmlformats.org/officeDocument/2006/relationships/slide"/><Relationship Id="rId56" Target="slides/slide20.xml" Type="http://schemas.openxmlformats.org/officeDocument/2006/relationships/slide"/><Relationship Id="rId57" Target="slides/slide21.xml" Type="http://schemas.openxmlformats.org/officeDocument/2006/relationships/slide"/><Relationship Id="rId58" Target="slides/slide22.xml" Type="http://schemas.openxmlformats.org/officeDocument/2006/relationships/slide"/><Relationship Id="rId59" Target="slides/slide23.xml" Type="http://schemas.openxmlformats.org/officeDocument/2006/relationships/slide"/><Relationship Id="rId6" Target="fonts/font6.fntdata" Type="http://schemas.openxmlformats.org/officeDocument/2006/relationships/font"/><Relationship Id="rId60" Target="slides/slide24.xml" Type="http://schemas.openxmlformats.org/officeDocument/2006/relationships/slide"/><Relationship Id="rId61" Target="slides/slide25.xml" Type="http://schemas.openxmlformats.org/officeDocument/2006/relationships/slide"/><Relationship Id="rId62" Target="slides/slide26.xml" Type="http://schemas.openxmlformats.org/officeDocument/2006/relationships/slide"/><Relationship Id="rId63" Target="slides/slide27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47015" y="-69382"/>
            <a:ext cx="10478943" cy="10425764"/>
            <a:chOff x="0" y="0"/>
            <a:chExt cx="592096" cy="5890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2096" cy="589091"/>
            </a:xfrm>
            <a:custGeom>
              <a:avLst/>
              <a:gdLst/>
              <a:ahLst/>
              <a:cxnLst/>
              <a:rect r="r" b="b" t="t" l="l"/>
              <a:pathLst>
                <a:path h="589091" w="592096">
                  <a:moveTo>
                    <a:pt x="388896" y="0"/>
                  </a:moveTo>
                  <a:lnTo>
                    <a:pt x="0" y="0"/>
                  </a:lnTo>
                  <a:lnTo>
                    <a:pt x="203200" y="589091"/>
                  </a:lnTo>
                  <a:lnTo>
                    <a:pt x="592096" y="589091"/>
                  </a:lnTo>
                  <a:lnTo>
                    <a:pt x="388896" y="0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388896" cy="636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405385" y="-2491638"/>
            <a:ext cx="10995298" cy="15938070"/>
            <a:chOff x="0" y="0"/>
            <a:chExt cx="406400" cy="5890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589091"/>
            </a:xfrm>
            <a:custGeom>
              <a:avLst/>
              <a:gdLst/>
              <a:ahLst/>
              <a:cxnLst/>
              <a:rect r="r" b="b" t="t" l="l"/>
              <a:pathLst>
                <a:path h="589091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589091"/>
                  </a:lnTo>
                  <a:lnTo>
                    <a:pt x="406400" y="5890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47625"/>
              <a:ext cx="203200" cy="636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34643" y="6376767"/>
            <a:ext cx="5657674" cy="3777808"/>
          </a:xfrm>
          <a:custGeom>
            <a:avLst/>
            <a:gdLst/>
            <a:ahLst/>
            <a:cxnLst/>
            <a:rect r="r" b="b" t="t" l="l"/>
            <a:pathLst>
              <a:path h="3777808" w="5657674">
                <a:moveTo>
                  <a:pt x="0" y="0"/>
                </a:moveTo>
                <a:lnTo>
                  <a:pt x="5657675" y="0"/>
                </a:lnTo>
                <a:lnTo>
                  <a:pt x="5657675" y="3777808"/>
                </a:lnTo>
                <a:lnTo>
                  <a:pt x="0" y="3777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6631430" y="2623937"/>
            <a:ext cx="6834149" cy="2795788"/>
          </a:xfrm>
          <a:custGeom>
            <a:avLst/>
            <a:gdLst/>
            <a:ahLst/>
            <a:cxnLst/>
            <a:rect r="r" b="b" t="t" l="l"/>
            <a:pathLst>
              <a:path h="2795788" w="6834149">
                <a:moveTo>
                  <a:pt x="6834149" y="0"/>
                </a:moveTo>
                <a:lnTo>
                  <a:pt x="0" y="0"/>
                </a:lnTo>
                <a:lnTo>
                  <a:pt x="0" y="2795788"/>
                </a:lnTo>
                <a:lnTo>
                  <a:pt x="6834149" y="2795788"/>
                </a:lnTo>
                <a:lnTo>
                  <a:pt x="683414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8648700" y="6479771"/>
            <a:ext cx="6710611" cy="2745250"/>
          </a:xfrm>
          <a:custGeom>
            <a:avLst/>
            <a:gdLst/>
            <a:ahLst/>
            <a:cxnLst/>
            <a:rect r="r" b="b" t="t" l="l"/>
            <a:pathLst>
              <a:path h="2745250" w="6710611">
                <a:moveTo>
                  <a:pt x="6710611" y="0"/>
                </a:moveTo>
                <a:lnTo>
                  <a:pt x="0" y="0"/>
                </a:lnTo>
                <a:lnTo>
                  <a:pt x="0" y="2745250"/>
                </a:lnTo>
                <a:lnTo>
                  <a:pt x="6710611" y="2745250"/>
                </a:lnTo>
                <a:lnTo>
                  <a:pt x="671061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40479" y="110349"/>
            <a:ext cx="11879021" cy="2515475"/>
            <a:chOff x="0" y="0"/>
            <a:chExt cx="3838347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38347" cy="812800"/>
            </a:xfrm>
            <a:custGeom>
              <a:avLst/>
              <a:gdLst/>
              <a:ahLst/>
              <a:cxnLst/>
              <a:rect r="r" b="b" t="t" l="l"/>
              <a:pathLst>
                <a:path h="812800" w="3838347">
                  <a:moveTo>
                    <a:pt x="3838347" y="406400"/>
                  </a:moveTo>
                  <a:lnTo>
                    <a:pt x="3431947" y="0"/>
                  </a:lnTo>
                  <a:lnTo>
                    <a:pt x="343194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3431947" y="609600"/>
                  </a:lnTo>
                  <a:lnTo>
                    <a:pt x="3431947" y="812800"/>
                  </a:lnTo>
                  <a:lnTo>
                    <a:pt x="3838347" y="406400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55575"/>
              <a:ext cx="3736747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448013" y="2892524"/>
            <a:ext cx="8648532" cy="1744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4"/>
              </a:lnSpc>
              <a:spcBef>
                <a:spcPct val="0"/>
              </a:spcBef>
            </a:pPr>
            <a:r>
              <a:rPr lang="en-US" sz="3338">
                <a:solidFill>
                  <a:srgbClr val="F3F3F3"/>
                </a:solidFill>
                <a:latin typeface="Inter Bold"/>
              </a:rPr>
              <a:t>Presented by :</a:t>
            </a:r>
          </a:p>
          <a:p>
            <a:pPr algn="ctr">
              <a:lnSpc>
                <a:spcPts val="4674"/>
              </a:lnSpc>
              <a:spcBef>
                <a:spcPct val="0"/>
              </a:spcBef>
            </a:pPr>
            <a:r>
              <a:rPr lang="en-US" sz="3338">
                <a:solidFill>
                  <a:srgbClr val="F3F3F3"/>
                </a:solidFill>
                <a:latin typeface="Inter Bold"/>
              </a:rPr>
              <a:t>Md Nasir Uddin(1310)</a:t>
            </a:r>
          </a:p>
          <a:p>
            <a:pPr algn="ctr">
              <a:lnSpc>
                <a:spcPts val="4674"/>
              </a:lnSpc>
              <a:spcBef>
                <a:spcPct val="0"/>
              </a:spcBef>
            </a:pPr>
            <a:r>
              <a:rPr lang="en-US" sz="3338">
                <a:solidFill>
                  <a:srgbClr val="F3F3F3"/>
                </a:solidFill>
                <a:latin typeface="Inter Bold"/>
              </a:rPr>
              <a:t>Soumitra Paul(1317)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88379" y="6765397"/>
            <a:ext cx="557956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3F3F3"/>
                </a:solidFill>
                <a:latin typeface="Canva Sans Bold"/>
              </a:rPr>
              <a:t>Supervised by: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38375" y="7602469"/>
            <a:ext cx="505479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3F3F3"/>
                </a:solidFill>
                <a:latin typeface="Canva Sans Bold"/>
              </a:rPr>
              <a:t>Dr. Mohammad Shoyaib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34643" y="764688"/>
            <a:ext cx="11620831" cy="903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1"/>
              </a:lnSpc>
            </a:pPr>
            <a:r>
              <a:rPr lang="en-US" sz="5293">
                <a:solidFill>
                  <a:srgbClr val="FFFFFF"/>
                </a:solidFill>
                <a:latin typeface="Canva Sans Bold"/>
              </a:rPr>
              <a:t>DroidInspect: AutoUI Inspector.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52859" y="8751859"/>
            <a:ext cx="1012883" cy="101288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43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69590" y="8937130"/>
            <a:ext cx="429650" cy="642340"/>
          </a:xfrm>
          <a:custGeom>
            <a:avLst/>
            <a:gdLst/>
            <a:ahLst/>
            <a:cxnLst/>
            <a:rect r="r" b="b" t="t" l="l"/>
            <a:pathLst>
              <a:path h="642340" w="429650">
                <a:moveTo>
                  <a:pt x="0" y="0"/>
                </a:moveTo>
                <a:lnTo>
                  <a:pt x="429650" y="0"/>
                </a:lnTo>
                <a:lnTo>
                  <a:pt x="429650" y="642340"/>
                </a:lnTo>
                <a:lnTo>
                  <a:pt x="0" y="64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368825" y="505496"/>
            <a:ext cx="6430353" cy="2630599"/>
          </a:xfrm>
          <a:custGeom>
            <a:avLst/>
            <a:gdLst/>
            <a:ahLst/>
            <a:cxnLst/>
            <a:rect r="r" b="b" t="t" l="l"/>
            <a:pathLst>
              <a:path h="2630599" w="6430353">
                <a:moveTo>
                  <a:pt x="6430353" y="0"/>
                </a:moveTo>
                <a:lnTo>
                  <a:pt x="0" y="0"/>
                </a:lnTo>
                <a:lnTo>
                  <a:pt x="0" y="2630599"/>
                </a:lnTo>
                <a:lnTo>
                  <a:pt x="6430353" y="2630599"/>
                </a:lnTo>
                <a:lnTo>
                  <a:pt x="64303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17734" y="7431380"/>
            <a:ext cx="1011126" cy="1049157"/>
          </a:xfrm>
          <a:custGeom>
            <a:avLst/>
            <a:gdLst/>
            <a:ahLst/>
            <a:cxnLst/>
            <a:rect r="r" b="b" t="t" l="l"/>
            <a:pathLst>
              <a:path h="1049157" w="1011126">
                <a:moveTo>
                  <a:pt x="0" y="0"/>
                </a:moveTo>
                <a:lnTo>
                  <a:pt x="1011126" y="0"/>
                </a:lnTo>
                <a:lnTo>
                  <a:pt x="1011126" y="1049158"/>
                </a:lnTo>
                <a:lnTo>
                  <a:pt x="0" y="1049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12016" y="2965178"/>
            <a:ext cx="13708378" cy="6614292"/>
          </a:xfrm>
          <a:custGeom>
            <a:avLst/>
            <a:gdLst/>
            <a:ahLst/>
            <a:cxnLst/>
            <a:rect r="r" b="b" t="t" l="l"/>
            <a:pathLst>
              <a:path h="6614292" w="13708378">
                <a:moveTo>
                  <a:pt x="0" y="0"/>
                </a:moveTo>
                <a:lnTo>
                  <a:pt x="13708377" y="0"/>
                </a:lnTo>
                <a:lnTo>
                  <a:pt x="13708377" y="6614292"/>
                </a:lnTo>
                <a:lnTo>
                  <a:pt x="0" y="66142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8825" y="577959"/>
            <a:ext cx="5966793" cy="2040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7"/>
              </a:lnSpc>
            </a:pPr>
            <a:r>
              <a:rPr lang="en-US" sz="3869">
                <a:solidFill>
                  <a:srgbClr val="FFFFFF"/>
                </a:solidFill>
                <a:latin typeface="Canva Sans Bold"/>
              </a:rPr>
              <a:t>Name: Modules of DroidInspect.</a:t>
            </a:r>
          </a:p>
          <a:p>
            <a:pPr algn="ctr">
              <a:lnSpc>
                <a:spcPts val="5417"/>
              </a:lnSpc>
            </a:pPr>
            <a:r>
              <a:rPr lang="en-US" sz="3869">
                <a:solidFill>
                  <a:srgbClr val="FFFFFF"/>
                </a:solidFill>
                <a:latin typeface="Canva Sans Bold"/>
              </a:rPr>
              <a:t>Level 1: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82365" y="1906815"/>
            <a:ext cx="19107926" cy="9245626"/>
            <a:chOff x="0" y="0"/>
            <a:chExt cx="5032540" cy="24350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32540" cy="2435062"/>
            </a:xfrm>
            <a:custGeom>
              <a:avLst/>
              <a:gdLst/>
              <a:ahLst/>
              <a:cxnLst/>
              <a:rect r="r" b="b" t="t" l="l"/>
              <a:pathLst>
                <a:path h="2435062" w="5032540">
                  <a:moveTo>
                    <a:pt x="0" y="0"/>
                  </a:moveTo>
                  <a:lnTo>
                    <a:pt x="5032540" y="0"/>
                  </a:lnTo>
                  <a:lnTo>
                    <a:pt x="5032540" y="2435062"/>
                  </a:lnTo>
                  <a:lnTo>
                    <a:pt x="0" y="2435062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032540" cy="2482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52859" y="8751859"/>
            <a:ext cx="1012883" cy="10128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43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069590" y="8937130"/>
            <a:ext cx="429650" cy="642340"/>
          </a:xfrm>
          <a:custGeom>
            <a:avLst/>
            <a:gdLst/>
            <a:ahLst/>
            <a:cxnLst/>
            <a:rect r="r" b="b" t="t" l="l"/>
            <a:pathLst>
              <a:path h="642340" w="429650">
                <a:moveTo>
                  <a:pt x="0" y="0"/>
                </a:moveTo>
                <a:lnTo>
                  <a:pt x="429650" y="0"/>
                </a:lnTo>
                <a:lnTo>
                  <a:pt x="429650" y="642340"/>
                </a:lnTo>
                <a:lnTo>
                  <a:pt x="0" y="64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343093" y="2227288"/>
            <a:ext cx="4576300" cy="45763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CF2F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343093" y="6632138"/>
            <a:ext cx="45763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740969" y="3721002"/>
            <a:ext cx="3780548" cy="169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4"/>
              </a:lnSpc>
            </a:pPr>
            <a:r>
              <a:rPr lang="en-US" sz="4895">
                <a:solidFill>
                  <a:srgbClr val="000000"/>
                </a:solidFill>
                <a:latin typeface="Canva Sans Bold"/>
              </a:rPr>
              <a:t>Activity</a:t>
            </a:r>
          </a:p>
          <a:p>
            <a:pPr algn="ctr">
              <a:lnSpc>
                <a:spcPts val="6854"/>
              </a:lnSpc>
            </a:pPr>
            <a:r>
              <a:rPr lang="en-US" sz="4895">
                <a:solidFill>
                  <a:srgbClr val="000000"/>
                </a:solidFill>
                <a:latin typeface="Canva Sans Bold"/>
              </a:rPr>
              <a:t>Diagram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52859" y="8751859"/>
            <a:ext cx="1012883" cy="101288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43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69590" y="8937130"/>
            <a:ext cx="429650" cy="642340"/>
          </a:xfrm>
          <a:custGeom>
            <a:avLst/>
            <a:gdLst/>
            <a:ahLst/>
            <a:cxnLst/>
            <a:rect r="r" b="b" t="t" l="l"/>
            <a:pathLst>
              <a:path h="642340" w="429650">
                <a:moveTo>
                  <a:pt x="0" y="0"/>
                </a:moveTo>
                <a:lnTo>
                  <a:pt x="429650" y="0"/>
                </a:lnTo>
                <a:lnTo>
                  <a:pt x="429650" y="642340"/>
                </a:lnTo>
                <a:lnTo>
                  <a:pt x="0" y="64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368825" y="505496"/>
            <a:ext cx="7486205" cy="3062538"/>
          </a:xfrm>
          <a:custGeom>
            <a:avLst/>
            <a:gdLst/>
            <a:ahLst/>
            <a:cxnLst/>
            <a:rect r="r" b="b" t="t" l="l"/>
            <a:pathLst>
              <a:path h="3062538" w="7486205">
                <a:moveTo>
                  <a:pt x="7486205" y="0"/>
                </a:moveTo>
                <a:lnTo>
                  <a:pt x="0" y="0"/>
                </a:lnTo>
                <a:lnTo>
                  <a:pt x="0" y="3062538"/>
                </a:lnTo>
                <a:lnTo>
                  <a:pt x="7486205" y="3062538"/>
                </a:lnTo>
                <a:lnTo>
                  <a:pt x="748620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17734" y="7431380"/>
            <a:ext cx="1011126" cy="1049157"/>
          </a:xfrm>
          <a:custGeom>
            <a:avLst/>
            <a:gdLst/>
            <a:ahLst/>
            <a:cxnLst/>
            <a:rect r="r" b="b" t="t" l="l"/>
            <a:pathLst>
              <a:path h="1049157" w="1011126">
                <a:moveTo>
                  <a:pt x="0" y="0"/>
                </a:moveTo>
                <a:lnTo>
                  <a:pt x="1011126" y="0"/>
                </a:lnTo>
                <a:lnTo>
                  <a:pt x="1011126" y="1049158"/>
                </a:lnTo>
                <a:lnTo>
                  <a:pt x="0" y="1049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855030" y="0"/>
            <a:ext cx="5626823" cy="10287000"/>
          </a:xfrm>
          <a:custGeom>
            <a:avLst/>
            <a:gdLst/>
            <a:ahLst/>
            <a:cxnLst/>
            <a:rect r="r" b="b" t="t" l="l"/>
            <a:pathLst>
              <a:path h="10287000" w="5626823">
                <a:moveTo>
                  <a:pt x="0" y="0"/>
                </a:moveTo>
                <a:lnTo>
                  <a:pt x="5626823" y="0"/>
                </a:lnTo>
                <a:lnTo>
                  <a:pt x="562682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2227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6490" y="515021"/>
            <a:ext cx="6361367" cy="2190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7"/>
              </a:lnSpc>
            </a:pPr>
            <a:r>
              <a:rPr lang="en-US" sz="3112">
                <a:solidFill>
                  <a:srgbClr val="FFFFFF"/>
                </a:solidFill>
                <a:latin typeface="Canva Sans Bold"/>
              </a:rPr>
              <a:t>LEVEL 1:  </a:t>
            </a:r>
          </a:p>
          <a:p>
            <a:pPr algn="ctr">
              <a:lnSpc>
                <a:spcPts val="4357"/>
              </a:lnSpc>
            </a:pPr>
            <a:r>
              <a:rPr lang="en-US" sz="3112">
                <a:solidFill>
                  <a:srgbClr val="FFFFFF"/>
                </a:solidFill>
                <a:latin typeface="Canva Sans Bold"/>
              </a:rPr>
              <a:t>Name: Modules of DroidInspect.</a:t>
            </a:r>
          </a:p>
          <a:p>
            <a:pPr algn="ctr">
              <a:lnSpc>
                <a:spcPts val="4357"/>
              </a:lnSpc>
            </a:pPr>
            <a:r>
              <a:rPr lang="en-US" sz="3112">
                <a:solidFill>
                  <a:srgbClr val="FFFFFF"/>
                </a:solidFill>
                <a:latin typeface="Canva Sans Bold"/>
              </a:rPr>
              <a:t>Reference: Use case Diagram Level -1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52859" y="8751859"/>
            <a:ext cx="1012883" cy="101288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43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69590" y="8937130"/>
            <a:ext cx="429650" cy="642340"/>
          </a:xfrm>
          <a:custGeom>
            <a:avLst/>
            <a:gdLst/>
            <a:ahLst/>
            <a:cxnLst/>
            <a:rect r="r" b="b" t="t" l="l"/>
            <a:pathLst>
              <a:path h="642340" w="429650">
                <a:moveTo>
                  <a:pt x="0" y="0"/>
                </a:moveTo>
                <a:lnTo>
                  <a:pt x="429650" y="0"/>
                </a:lnTo>
                <a:lnTo>
                  <a:pt x="429650" y="642340"/>
                </a:lnTo>
                <a:lnTo>
                  <a:pt x="0" y="64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368825" y="505496"/>
            <a:ext cx="7486205" cy="3062538"/>
          </a:xfrm>
          <a:custGeom>
            <a:avLst/>
            <a:gdLst/>
            <a:ahLst/>
            <a:cxnLst/>
            <a:rect r="r" b="b" t="t" l="l"/>
            <a:pathLst>
              <a:path h="3062538" w="7486205">
                <a:moveTo>
                  <a:pt x="7486205" y="0"/>
                </a:moveTo>
                <a:lnTo>
                  <a:pt x="0" y="0"/>
                </a:lnTo>
                <a:lnTo>
                  <a:pt x="0" y="3062538"/>
                </a:lnTo>
                <a:lnTo>
                  <a:pt x="7486205" y="3062538"/>
                </a:lnTo>
                <a:lnTo>
                  <a:pt x="748620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17734" y="7431380"/>
            <a:ext cx="1011126" cy="1049157"/>
          </a:xfrm>
          <a:custGeom>
            <a:avLst/>
            <a:gdLst/>
            <a:ahLst/>
            <a:cxnLst/>
            <a:rect r="r" b="b" t="t" l="l"/>
            <a:pathLst>
              <a:path h="1049157" w="1011126">
                <a:moveTo>
                  <a:pt x="0" y="0"/>
                </a:moveTo>
                <a:lnTo>
                  <a:pt x="1011126" y="0"/>
                </a:lnTo>
                <a:lnTo>
                  <a:pt x="1011126" y="1049158"/>
                </a:lnTo>
                <a:lnTo>
                  <a:pt x="0" y="1049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23808" y="1001075"/>
            <a:ext cx="11545782" cy="8763666"/>
          </a:xfrm>
          <a:custGeom>
            <a:avLst/>
            <a:gdLst/>
            <a:ahLst/>
            <a:cxnLst/>
            <a:rect r="r" b="b" t="t" l="l"/>
            <a:pathLst>
              <a:path h="8763666" w="11545782">
                <a:moveTo>
                  <a:pt x="0" y="0"/>
                </a:moveTo>
                <a:lnTo>
                  <a:pt x="11545782" y="0"/>
                </a:lnTo>
                <a:lnTo>
                  <a:pt x="11545782" y="8763666"/>
                </a:lnTo>
                <a:lnTo>
                  <a:pt x="0" y="87636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6490" y="572171"/>
            <a:ext cx="6361367" cy="274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7"/>
              </a:lnSpc>
            </a:pPr>
            <a:r>
              <a:rPr lang="en-US" sz="3112">
                <a:solidFill>
                  <a:srgbClr val="FFFFFF"/>
                </a:solidFill>
                <a:latin typeface="Canva Sans Bold"/>
              </a:rPr>
              <a:t>LEVEL 1.4:  </a:t>
            </a:r>
          </a:p>
          <a:p>
            <a:pPr algn="ctr">
              <a:lnSpc>
                <a:spcPts val="4357"/>
              </a:lnSpc>
            </a:pPr>
            <a:r>
              <a:rPr lang="en-US" sz="3112">
                <a:solidFill>
                  <a:srgbClr val="FFFFFF"/>
                </a:solidFill>
                <a:latin typeface="Canva Sans Bold"/>
              </a:rPr>
              <a:t>Name:Store Information</a:t>
            </a:r>
          </a:p>
          <a:p>
            <a:pPr algn="ctr">
              <a:lnSpc>
                <a:spcPts val="4357"/>
              </a:lnSpc>
            </a:pPr>
            <a:r>
              <a:rPr lang="en-US" sz="3112">
                <a:solidFill>
                  <a:srgbClr val="FFFFFF"/>
                </a:solidFill>
                <a:latin typeface="Canva Sans Bold"/>
              </a:rPr>
              <a:t>Reference: Use case Diagram Level -1.4</a:t>
            </a:r>
          </a:p>
          <a:p>
            <a:pPr algn="ctr">
              <a:lnSpc>
                <a:spcPts val="4357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82365" y="1906815"/>
            <a:ext cx="19107926" cy="9245626"/>
            <a:chOff x="0" y="0"/>
            <a:chExt cx="5032540" cy="24350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32540" cy="2435062"/>
            </a:xfrm>
            <a:custGeom>
              <a:avLst/>
              <a:gdLst/>
              <a:ahLst/>
              <a:cxnLst/>
              <a:rect r="r" b="b" t="t" l="l"/>
              <a:pathLst>
                <a:path h="2435062" w="5032540">
                  <a:moveTo>
                    <a:pt x="0" y="0"/>
                  </a:moveTo>
                  <a:lnTo>
                    <a:pt x="5032540" y="0"/>
                  </a:lnTo>
                  <a:lnTo>
                    <a:pt x="5032540" y="2435062"/>
                  </a:lnTo>
                  <a:lnTo>
                    <a:pt x="0" y="2435062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032540" cy="2482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52859" y="8751859"/>
            <a:ext cx="1012883" cy="10128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43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069590" y="8937130"/>
            <a:ext cx="429650" cy="642340"/>
          </a:xfrm>
          <a:custGeom>
            <a:avLst/>
            <a:gdLst/>
            <a:ahLst/>
            <a:cxnLst/>
            <a:rect r="r" b="b" t="t" l="l"/>
            <a:pathLst>
              <a:path h="642340" w="429650">
                <a:moveTo>
                  <a:pt x="0" y="0"/>
                </a:moveTo>
                <a:lnTo>
                  <a:pt x="429650" y="0"/>
                </a:lnTo>
                <a:lnTo>
                  <a:pt x="429650" y="642340"/>
                </a:lnTo>
                <a:lnTo>
                  <a:pt x="0" y="64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343093" y="2227288"/>
            <a:ext cx="4576300" cy="45763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CF2F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343093" y="6632138"/>
            <a:ext cx="45763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740969" y="3721002"/>
            <a:ext cx="3780548" cy="169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4"/>
              </a:lnSpc>
            </a:pPr>
            <a:r>
              <a:rPr lang="en-US" sz="4895">
                <a:solidFill>
                  <a:srgbClr val="000000"/>
                </a:solidFill>
                <a:latin typeface="Canva Sans Bold"/>
              </a:rPr>
              <a:t>Swimlane</a:t>
            </a:r>
          </a:p>
          <a:p>
            <a:pPr algn="ctr">
              <a:lnSpc>
                <a:spcPts val="6854"/>
              </a:lnSpc>
            </a:pPr>
            <a:r>
              <a:rPr lang="en-US" sz="4895">
                <a:solidFill>
                  <a:srgbClr val="000000"/>
                </a:solidFill>
                <a:latin typeface="Canva Sans Bold"/>
              </a:rPr>
              <a:t>Diagram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52859" y="8751859"/>
            <a:ext cx="1012883" cy="101288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43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69590" y="8937130"/>
            <a:ext cx="429650" cy="642340"/>
          </a:xfrm>
          <a:custGeom>
            <a:avLst/>
            <a:gdLst/>
            <a:ahLst/>
            <a:cxnLst/>
            <a:rect r="r" b="b" t="t" l="l"/>
            <a:pathLst>
              <a:path h="642340" w="429650">
                <a:moveTo>
                  <a:pt x="0" y="0"/>
                </a:moveTo>
                <a:lnTo>
                  <a:pt x="429650" y="0"/>
                </a:lnTo>
                <a:lnTo>
                  <a:pt x="429650" y="642340"/>
                </a:lnTo>
                <a:lnTo>
                  <a:pt x="0" y="64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11650" y="505496"/>
            <a:ext cx="7486205" cy="3062538"/>
          </a:xfrm>
          <a:custGeom>
            <a:avLst/>
            <a:gdLst/>
            <a:ahLst/>
            <a:cxnLst/>
            <a:rect r="r" b="b" t="t" l="l"/>
            <a:pathLst>
              <a:path h="3062538" w="7486205">
                <a:moveTo>
                  <a:pt x="7486205" y="0"/>
                </a:moveTo>
                <a:lnTo>
                  <a:pt x="0" y="0"/>
                </a:lnTo>
                <a:lnTo>
                  <a:pt x="0" y="3062538"/>
                </a:lnTo>
                <a:lnTo>
                  <a:pt x="7486205" y="3062538"/>
                </a:lnTo>
                <a:lnTo>
                  <a:pt x="748620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17734" y="7431380"/>
            <a:ext cx="1011126" cy="1049157"/>
          </a:xfrm>
          <a:custGeom>
            <a:avLst/>
            <a:gdLst/>
            <a:ahLst/>
            <a:cxnLst/>
            <a:rect r="r" b="b" t="t" l="l"/>
            <a:pathLst>
              <a:path h="1049157" w="1011126">
                <a:moveTo>
                  <a:pt x="0" y="0"/>
                </a:moveTo>
                <a:lnTo>
                  <a:pt x="1011126" y="0"/>
                </a:lnTo>
                <a:lnTo>
                  <a:pt x="1011126" y="1049158"/>
                </a:lnTo>
                <a:lnTo>
                  <a:pt x="0" y="1049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97855" y="268381"/>
            <a:ext cx="9806135" cy="9496360"/>
          </a:xfrm>
          <a:custGeom>
            <a:avLst/>
            <a:gdLst/>
            <a:ahLst/>
            <a:cxnLst/>
            <a:rect r="r" b="b" t="t" l="l"/>
            <a:pathLst>
              <a:path h="9496360" w="9806135">
                <a:moveTo>
                  <a:pt x="0" y="0"/>
                </a:moveTo>
                <a:lnTo>
                  <a:pt x="9806135" y="0"/>
                </a:lnTo>
                <a:lnTo>
                  <a:pt x="9806135" y="9496360"/>
                </a:lnTo>
                <a:lnTo>
                  <a:pt x="0" y="94963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79" t="0" r="-87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6490" y="515021"/>
            <a:ext cx="6361367" cy="274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7"/>
              </a:lnSpc>
            </a:pPr>
            <a:r>
              <a:rPr lang="en-US" sz="3112">
                <a:solidFill>
                  <a:srgbClr val="FFFFFF"/>
                </a:solidFill>
                <a:latin typeface="Canva Sans Bold"/>
              </a:rPr>
              <a:t>Level: 1.1</a:t>
            </a:r>
          </a:p>
          <a:p>
            <a:pPr algn="ctr">
              <a:lnSpc>
                <a:spcPts val="4357"/>
              </a:lnSpc>
            </a:pPr>
            <a:r>
              <a:rPr lang="en-US" sz="3112">
                <a:solidFill>
                  <a:srgbClr val="FFFFFF"/>
                </a:solidFill>
                <a:latin typeface="Canva Sans Bold"/>
              </a:rPr>
              <a:t>Name: Device Connector</a:t>
            </a:r>
          </a:p>
          <a:p>
            <a:pPr algn="ctr">
              <a:lnSpc>
                <a:spcPts val="4357"/>
              </a:lnSpc>
            </a:pPr>
            <a:r>
              <a:rPr lang="en-US" sz="3112">
                <a:solidFill>
                  <a:srgbClr val="FFFFFF"/>
                </a:solidFill>
                <a:latin typeface="Canva Sans Bold"/>
              </a:rPr>
              <a:t>Reference: Use Case Diagram &amp; Activity Diagram Level – 1.1</a:t>
            </a:r>
          </a:p>
          <a:p>
            <a:pPr algn="ctr">
              <a:lnSpc>
                <a:spcPts val="4357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52859" y="8751859"/>
            <a:ext cx="1012883" cy="101288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43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69590" y="8937130"/>
            <a:ext cx="429650" cy="642340"/>
          </a:xfrm>
          <a:custGeom>
            <a:avLst/>
            <a:gdLst/>
            <a:ahLst/>
            <a:cxnLst/>
            <a:rect r="r" b="b" t="t" l="l"/>
            <a:pathLst>
              <a:path h="642340" w="429650">
                <a:moveTo>
                  <a:pt x="0" y="0"/>
                </a:moveTo>
                <a:lnTo>
                  <a:pt x="429650" y="0"/>
                </a:lnTo>
                <a:lnTo>
                  <a:pt x="429650" y="642340"/>
                </a:lnTo>
                <a:lnTo>
                  <a:pt x="0" y="64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11650" y="505496"/>
            <a:ext cx="7486205" cy="3062538"/>
          </a:xfrm>
          <a:custGeom>
            <a:avLst/>
            <a:gdLst/>
            <a:ahLst/>
            <a:cxnLst/>
            <a:rect r="r" b="b" t="t" l="l"/>
            <a:pathLst>
              <a:path h="3062538" w="7486205">
                <a:moveTo>
                  <a:pt x="7486205" y="0"/>
                </a:moveTo>
                <a:lnTo>
                  <a:pt x="0" y="0"/>
                </a:lnTo>
                <a:lnTo>
                  <a:pt x="0" y="3062538"/>
                </a:lnTo>
                <a:lnTo>
                  <a:pt x="7486205" y="3062538"/>
                </a:lnTo>
                <a:lnTo>
                  <a:pt x="748620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17734" y="7431380"/>
            <a:ext cx="1011126" cy="1049157"/>
          </a:xfrm>
          <a:custGeom>
            <a:avLst/>
            <a:gdLst/>
            <a:ahLst/>
            <a:cxnLst/>
            <a:rect r="r" b="b" t="t" l="l"/>
            <a:pathLst>
              <a:path h="1049157" w="1011126">
                <a:moveTo>
                  <a:pt x="0" y="0"/>
                </a:moveTo>
                <a:lnTo>
                  <a:pt x="1011126" y="0"/>
                </a:lnTo>
                <a:lnTo>
                  <a:pt x="1011126" y="1049158"/>
                </a:lnTo>
                <a:lnTo>
                  <a:pt x="0" y="1049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62908" y="294005"/>
            <a:ext cx="7420347" cy="9767415"/>
          </a:xfrm>
          <a:custGeom>
            <a:avLst/>
            <a:gdLst/>
            <a:ahLst/>
            <a:cxnLst/>
            <a:rect r="r" b="b" t="t" l="l"/>
            <a:pathLst>
              <a:path h="9767415" w="7420347">
                <a:moveTo>
                  <a:pt x="0" y="0"/>
                </a:moveTo>
                <a:lnTo>
                  <a:pt x="7420346" y="0"/>
                </a:lnTo>
                <a:lnTo>
                  <a:pt x="7420346" y="9767415"/>
                </a:lnTo>
                <a:lnTo>
                  <a:pt x="0" y="97674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6490" y="515021"/>
            <a:ext cx="6361367" cy="3296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7"/>
              </a:lnSpc>
            </a:pPr>
            <a:r>
              <a:rPr lang="en-US" sz="3112">
                <a:solidFill>
                  <a:srgbClr val="FFFFFF"/>
                </a:solidFill>
                <a:latin typeface="Canva Sans Bold"/>
              </a:rPr>
              <a:t>Level: 1.3</a:t>
            </a:r>
          </a:p>
          <a:p>
            <a:pPr algn="ctr">
              <a:lnSpc>
                <a:spcPts val="4357"/>
              </a:lnSpc>
            </a:pPr>
            <a:r>
              <a:rPr lang="en-US" sz="3112">
                <a:solidFill>
                  <a:srgbClr val="FFFFFF"/>
                </a:solidFill>
                <a:latin typeface="Canva Sans Bold"/>
              </a:rPr>
              <a:t>Name: Graph Generator</a:t>
            </a:r>
          </a:p>
          <a:p>
            <a:pPr algn="ctr">
              <a:lnSpc>
                <a:spcPts val="4357"/>
              </a:lnSpc>
            </a:pPr>
            <a:r>
              <a:rPr lang="en-US" sz="3112">
                <a:solidFill>
                  <a:srgbClr val="FFFFFF"/>
                </a:solidFill>
                <a:latin typeface="Canva Sans Bold"/>
              </a:rPr>
              <a:t>Reference: Use Case Diagram &amp; Activity Diagram Level – 1.3</a:t>
            </a:r>
          </a:p>
          <a:p>
            <a:pPr algn="ctr">
              <a:lnSpc>
                <a:spcPts val="4357"/>
              </a:lnSpc>
            </a:pPr>
          </a:p>
          <a:p>
            <a:pPr algn="ctr">
              <a:lnSpc>
                <a:spcPts val="4357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82365" y="1906815"/>
            <a:ext cx="19107926" cy="9245626"/>
            <a:chOff x="0" y="0"/>
            <a:chExt cx="5032540" cy="24350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32540" cy="2435062"/>
            </a:xfrm>
            <a:custGeom>
              <a:avLst/>
              <a:gdLst/>
              <a:ahLst/>
              <a:cxnLst/>
              <a:rect r="r" b="b" t="t" l="l"/>
              <a:pathLst>
                <a:path h="2435062" w="5032540">
                  <a:moveTo>
                    <a:pt x="0" y="0"/>
                  </a:moveTo>
                  <a:lnTo>
                    <a:pt x="5032540" y="0"/>
                  </a:lnTo>
                  <a:lnTo>
                    <a:pt x="5032540" y="2435062"/>
                  </a:lnTo>
                  <a:lnTo>
                    <a:pt x="0" y="2435062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032540" cy="2482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52859" y="8751859"/>
            <a:ext cx="1012883" cy="10128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43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069590" y="8937130"/>
            <a:ext cx="429650" cy="642340"/>
          </a:xfrm>
          <a:custGeom>
            <a:avLst/>
            <a:gdLst/>
            <a:ahLst/>
            <a:cxnLst/>
            <a:rect r="r" b="b" t="t" l="l"/>
            <a:pathLst>
              <a:path h="642340" w="429650">
                <a:moveTo>
                  <a:pt x="0" y="0"/>
                </a:moveTo>
                <a:lnTo>
                  <a:pt x="429650" y="0"/>
                </a:lnTo>
                <a:lnTo>
                  <a:pt x="429650" y="642340"/>
                </a:lnTo>
                <a:lnTo>
                  <a:pt x="0" y="64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343093" y="2227288"/>
            <a:ext cx="4576300" cy="45763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CF2F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343093" y="6632138"/>
            <a:ext cx="45763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740969" y="4040722"/>
            <a:ext cx="3780548" cy="854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4"/>
              </a:lnSpc>
            </a:pPr>
            <a:r>
              <a:rPr lang="en-US" sz="4995">
                <a:solidFill>
                  <a:srgbClr val="000000"/>
                </a:solidFill>
                <a:latin typeface="Canva Sans Bold"/>
              </a:rPr>
              <a:t>CRC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52859" y="8751859"/>
            <a:ext cx="1012883" cy="101288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43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69590" y="8937130"/>
            <a:ext cx="429650" cy="642340"/>
          </a:xfrm>
          <a:custGeom>
            <a:avLst/>
            <a:gdLst/>
            <a:ahLst/>
            <a:cxnLst/>
            <a:rect r="r" b="b" t="t" l="l"/>
            <a:pathLst>
              <a:path h="642340" w="429650">
                <a:moveTo>
                  <a:pt x="0" y="0"/>
                </a:moveTo>
                <a:lnTo>
                  <a:pt x="429650" y="0"/>
                </a:lnTo>
                <a:lnTo>
                  <a:pt x="429650" y="642340"/>
                </a:lnTo>
                <a:lnTo>
                  <a:pt x="0" y="64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11650" y="505496"/>
            <a:ext cx="7486205" cy="3062538"/>
          </a:xfrm>
          <a:custGeom>
            <a:avLst/>
            <a:gdLst/>
            <a:ahLst/>
            <a:cxnLst/>
            <a:rect r="r" b="b" t="t" l="l"/>
            <a:pathLst>
              <a:path h="3062538" w="7486205">
                <a:moveTo>
                  <a:pt x="7486205" y="0"/>
                </a:moveTo>
                <a:lnTo>
                  <a:pt x="0" y="0"/>
                </a:lnTo>
                <a:lnTo>
                  <a:pt x="0" y="3062538"/>
                </a:lnTo>
                <a:lnTo>
                  <a:pt x="7486205" y="3062538"/>
                </a:lnTo>
                <a:lnTo>
                  <a:pt x="748620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17734" y="7431380"/>
            <a:ext cx="1011126" cy="1049157"/>
          </a:xfrm>
          <a:custGeom>
            <a:avLst/>
            <a:gdLst/>
            <a:ahLst/>
            <a:cxnLst/>
            <a:rect r="r" b="b" t="t" l="l"/>
            <a:pathLst>
              <a:path h="1049157" w="1011126">
                <a:moveTo>
                  <a:pt x="0" y="0"/>
                </a:moveTo>
                <a:lnTo>
                  <a:pt x="1011126" y="0"/>
                </a:lnTo>
                <a:lnTo>
                  <a:pt x="1011126" y="1049158"/>
                </a:lnTo>
                <a:lnTo>
                  <a:pt x="0" y="1049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96628" y="1677802"/>
            <a:ext cx="9705194" cy="7259328"/>
          </a:xfrm>
          <a:custGeom>
            <a:avLst/>
            <a:gdLst/>
            <a:ahLst/>
            <a:cxnLst/>
            <a:rect r="r" b="b" t="t" l="l"/>
            <a:pathLst>
              <a:path h="7259328" w="9705194">
                <a:moveTo>
                  <a:pt x="0" y="0"/>
                </a:moveTo>
                <a:lnTo>
                  <a:pt x="9705194" y="0"/>
                </a:lnTo>
                <a:lnTo>
                  <a:pt x="9705194" y="7259328"/>
                </a:lnTo>
                <a:lnTo>
                  <a:pt x="0" y="72593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9886" y="981075"/>
            <a:ext cx="6129734" cy="2561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8"/>
              </a:lnSpc>
            </a:pPr>
            <a:r>
              <a:rPr lang="en-US" sz="2913">
                <a:solidFill>
                  <a:srgbClr val="FFFFFF"/>
                </a:solidFill>
                <a:latin typeface="Canva Sans Bold"/>
              </a:rPr>
              <a:t>Class Responsibility and Collaboration Diagram for DroidInspect: Auto UI inspector</a:t>
            </a:r>
          </a:p>
          <a:p>
            <a:pPr algn="ctr">
              <a:lnSpc>
                <a:spcPts val="4078"/>
              </a:lnSpc>
            </a:pPr>
          </a:p>
          <a:p>
            <a:pPr algn="ctr">
              <a:lnSpc>
                <a:spcPts val="4078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82365" y="1906815"/>
            <a:ext cx="19107926" cy="9245626"/>
            <a:chOff x="0" y="0"/>
            <a:chExt cx="5032540" cy="24350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32540" cy="2435062"/>
            </a:xfrm>
            <a:custGeom>
              <a:avLst/>
              <a:gdLst/>
              <a:ahLst/>
              <a:cxnLst/>
              <a:rect r="r" b="b" t="t" l="l"/>
              <a:pathLst>
                <a:path h="2435062" w="5032540">
                  <a:moveTo>
                    <a:pt x="0" y="0"/>
                  </a:moveTo>
                  <a:lnTo>
                    <a:pt x="5032540" y="0"/>
                  </a:lnTo>
                  <a:lnTo>
                    <a:pt x="5032540" y="2435062"/>
                  </a:lnTo>
                  <a:lnTo>
                    <a:pt x="0" y="2435062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032540" cy="2482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52859" y="8751859"/>
            <a:ext cx="1012883" cy="10128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43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069590" y="8937130"/>
            <a:ext cx="429650" cy="642340"/>
          </a:xfrm>
          <a:custGeom>
            <a:avLst/>
            <a:gdLst/>
            <a:ahLst/>
            <a:cxnLst/>
            <a:rect r="r" b="b" t="t" l="l"/>
            <a:pathLst>
              <a:path h="642340" w="429650">
                <a:moveTo>
                  <a:pt x="0" y="0"/>
                </a:moveTo>
                <a:lnTo>
                  <a:pt x="429650" y="0"/>
                </a:lnTo>
                <a:lnTo>
                  <a:pt x="429650" y="642340"/>
                </a:lnTo>
                <a:lnTo>
                  <a:pt x="0" y="64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343093" y="2227288"/>
            <a:ext cx="4576300" cy="45763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CF2F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343093" y="6632138"/>
            <a:ext cx="45763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952689" y="3418438"/>
            <a:ext cx="3200348" cy="221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0"/>
              </a:lnSpc>
            </a:pPr>
            <a:r>
              <a:rPr lang="en-US" sz="4229">
                <a:solidFill>
                  <a:srgbClr val="000000"/>
                </a:solidFill>
                <a:latin typeface="Canva Sans Bold"/>
              </a:rPr>
              <a:t>State Transition Diagram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28700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45659" cy="2486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52859" y="8751859"/>
            <a:ext cx="1012883" cy="10128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43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069590" y="8937130"/>
            <a:ext cx="429650" cy="642340"/>
          </a:xfrm>
          <a:custGeom>
            <a:avLst/>
            <a:gdLst/>
            <a:ahLst/>
            <a:cxnLst/>
            <a:rect r="r" b="b" t="t" l="l"/>
            <a:pathLst>
              <a:path h="642340" w="429650">
                <a:moveTo>
                  <a:pt x="0" y="0"/>
                </a:moveTo>
                <a:lnTo>
                  <a:pt x="429650" y="0"/>
                </a:lnTo>
                <a:lnTo>
                  <a:pt x="429650" y="642340"/>
                </a:lnTo>
                <a:lnTo>
                  <a:pt x="0" y="64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1512" y="8791332"/>
            <a:ext cx="5117463" cy="933937"/>
          </a:xfrm>
          <a:custGeom>
            <a:avLst/>
            <a:gdLst/>
            <a:ahLst/>
            <a:cxnLst/>
            <a:rect r="r" b="b" t="t" l="l"/>
            <a:pathLst>
              <a:path h="933937" w="5117463">
                <a:moveTo>
                  <a:pt x="0" y="0"/>
                </a:moveTo>
                <a:lnTo>
                  <a:pt x="5117463" y="0"/>
                </a:lnTo>
                <a:lnTo>
                  <a:pt x="5117463" y="933936"/>
                </a:lnTo>
                <a:lnTo>
                  <a:pt x="0" y="933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598482" y="1353925"/>
            <a:ext cx="4514682" cy="8933075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44468" t="0" r="-44468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5938975" y="3557888"/>
            <a:ext cx="9749358" cy="5177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15"/>
              </a:lnSpc>
            </a:pPr>
            <a:r>
              <a:rPr lang="en-US" sz="3653">
                <a:solidFill>
                  <a:srgbClr val="F3F3F3"/>
                </a:solidFill>
                <a:latin typeface="Inter"/>
              </a:rPr>
              <a:t>It is lightweight UI-guided test input generator, which is able to interact with an Android app on almost any device without instrumentation.The key technique behind DroidInspect is that it can generate UI-guided test inputs based on a state transition model. </a:t>
            </a:r>
          </a:p>
          <a:p>
            <a:pPr algn="just" marL="0" indent="0" lvl="0">
              <a:lnSpc>
                <a:spcPts val="5115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5626873" y="2349245"/>
            <a:ext cx="10061460" cy="880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140"/>
              </a:lnSpc>
              <a:spcBef>
                <a:spcPct val="0"/>
              </a:spcBef>
            </a:pPr>
            <a:r>
              <a:rPr lang="en-US" sz="5100" spc="408">
                <a:solidFill>
                  <a:srgbClr val="F3F3F3"/>
                </a:solidFill>
                <a:latin typeface="League Spartan"/>
              </a:rPr>
              <a:t>WHAT DROIDISAPECT IS?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52859" y="8751859"/>
            <a:ext cx="1012883" cy="101288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43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69590" y="8937130"/>
            <a:ext cx="429650" cy="642340"/>
          </a:xfrm>
          <a:custGeom>
            <a:avLst/>
            <a:gdLst/>
            <a:ahLst/>
            <a:cxnLst/>
            <a:rect r="r" b="b" t="t" l="l"/>
            <a:pathLst>
              <a:path h="642340" w="429650">
                <a:moveTo>
                  <a:pt x="0" y="0"/>
                </a:moveTo>
                <a:lnTo>
                  <a:pt x="429650" y="0"/>
                </a:lnTo>
                <a:lnTo>
                  <a:pt x="429650" y="642340"/>
                </a:lnTo>
                <a:lnTo>
                  <a:pt x="0" y="64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11650" y="505496"/>
            <a:ext cx="7486205" cy="3062538"/>
          </a:xfrm>
          <a:custGeom>
            <a:avLst/>
            <a:gdLst/>
            <a:ahLst/>
            <a:cxnLst/>
            <a:rect r="r" b="b" t="t" l="l"/>
            <a:pathLst>
              <a:path h="3062538" w="7486205">
                <a:moveTo>
                  <a:pt x="7486205" y="0"/>
                </a:moveTo>
                <a:lnTo>
                  <a:pt x="0" y="0"/>
                </a:lnTo>
                <a:lnTo>
                  <a:pt x="0" y="3062538"/>
                </a:lnTo>
                <a:lnTo>
                  <a:pt x="7486205" y="3062538"/>
                </a:lnTo>
                <a:lnTo>
                  <a:pt x="748620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17734" y="7431380"/>
            <a:ext cx="1011126" cy="1049157"/>
          </a:xfrm>
          <a:custGeom>
            <a:avLst/>
            <a:gdLst/>
            <a:ahLst/>
            <a:cxnLst/>
            <a:rect r="r" b="b" t="t" l="l"/>
            <a:pathLst>
              <a:path h="1049157" w="1011126">
                <a:moveTo>
                  <a:pt x="0" y="0"/>
                </a:moveTo>
                <a:lnTo>
                  <a:pt x="1011126" y="0"/>
                </a:lnTo>
                <a:lnTo>
                  <a:pt x="1011126" y="1049158"/>
                </a:lnTo>
                <a:lnTo>
                  <a:pt x="0" y="1049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86094" y="3085126"/>
            <a:ext cx="13708378" cy="6494344"/>
          </a:xfrm>
          <a:custGeom>
            <a:avLst/>
            <a:gdLst/>
            <a:ahLst/>
            <a:cxnLst/>
            <a:rect r="r" b="b" t="t" l="l"/>
            <a:pathLst>
              <a:path h="6494344" w="13708378">
                <a:moveTo>
                  <a:pt x="0" y="0"/>
                </a:moveTo>
                <a:lnTo>
                  <a:pt x="13708377" y="0"/>
                </a:lnTo>
                <a:lnTo>
                  <a:pt x="13708377" y="6494344"/>
                </a:lnTo>
                <a:lnTo>
                  <a:pt x="0" y="64943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375" y="448346"/>
            <a:ext cx="7097749" cy="2636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4"/>
              </a:lnSpc>
            </a:pPr>
          </a:p>
          <a:p>
            <a:pPr algn="ctr">
              <a:lnSpc>
                <a:spcPts val="4184"/>
              </a:lnSpc>
            </a:pPr>
            <a:r>
              <a:rPr lang="en-US" sz="2989">
                <a:solidFill>
                  <a:srgbClr val="FFFFFF"/>
                </a:solidFill>
                <a:latin typeface="Canva Sans Bold"/>
              </a:rPr>
              <a:t>ID -1</a:t>
            </a:r>
          </a:p>
          <a:p>
            <a:pPr algn="ctr">
              <a:lnSpc>
                <a:spcPts val="4184"/>
              </a:lnSpc>
            </a:pPr>
            <a:r>
              <a:rPr lang="en-US" sz="2989">
                <a:solidFill>
                  <a:srgbClr val="FFFFFF"/>
                </a:solidFill>
                <a:latin typeface="Canva Sans Bold"/>
              </a:rPr>
              <a:t>Name : Device</a:t>
            </a:r>
          </a:p>
          <a:p>
            <a:pPr algn="ctr">
              <a:lnSpc>
                <a:spcPts val="4184"/>
              </a:lnSpc>
            </a:pPr>
          </a:p>
          <a:p>
            <a:pPr algn="ctr">
              <a:lnSpc>
                <a:spcPts val="4184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82365" y="1906815"/>
            <a:ext cx="19107926" cy="9245626"/>
            <a:chOff x="0" y="0"/>
            <a:chExt cx="5032540" cy="24350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32540" cy="2435062"/>
            </a:xfrm>
            <a:custGeom>
              <a:avLst/>
              <a:gdLst/>
              <a:ahLst/>
              <a:cxnLst/>
              <a:rect r="r" b="b" t="t" l="l"/>
              <a:pathLst>
                <a:path h="2435062" w="5032540">
                  <a:moveTo>
                    <a:pt x="0" y="0"/>
                  </a:moveTo>
                  <a:lnTo>
                    <a:pt x="5032540" y="0"/>
                  </a:lnTo>
                  <a:lnTo>
                    <a:pt x="5032540" y="2435062"/>
                  </a:lnTo>
                  <a:lnTo>
                    <a:pt x="0" y="2435062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032540" cy="2482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52859" y="8751859"/>
            <a:ext cx="1012883" cy="10128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43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069590" y="8937130"/>
            <a:ext cx="429650" cy="642340"/>
          </a:xfrm>
          <a:custGeom>
            <a:avLst/>
            <a:gdLst/>
            <a:ahLst/>
            <a:cxnLst/>
            <a:rect r="r" b="b" t="t" l="l"/>
            <a:pathLst>
              <a:path h="642340" w="429650">
                <a:moveTo>
                  <a:pt x="0" y="0"/>
                </a:moveTo>
                <a:lnTo>
                  <a:pt x="429650" y="0"/>
                </a:lnTo>
                <a:lnTo>
                  <a:pt x="429650" y="642340"/>
                </a:lnTo>
                <a:lnTo>
                  <a:pt x="0" y="64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343093" y="2227288"/>
            <a:ext cx="4576300" cy="45763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CF2F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343093" y="6632138"/>
            <a:ext cx="45763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881015" y="3668263"/>
            <a:ext cx="3500456" cy="1608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5"/>
              </a:lnSpc>
            </a:pPr>
            <a:r>
              <a:rPr lang="en-US" sz="4625">
                <a:solidFill>
                  <a:srgbClr val="000000"/>
                </a:solidFill>
                <a:latin typeface="Canva Sans Bold"/>
              </a:rPr>
              <a:t>Sequence Diagram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52859" y="8751859"/>
            <a:ext cx="1012883" cy="101288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43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69590" y="8937130"/>
            <a:ext cx="429650" cy="642340"/>
          </a:xfrm>
          <a:custGeom>
            <a:avLst/>
            <a:gdLst/>
            <a:ahLst/>
            <a:cxnLst/>
            <a:rect r="r" b="b" t="t" l="l"/>
            <a:pathLst>
              <a:path h="642340" w="429650">
                <a:moveTo>
                  <a:pt x="0" y="0"/>
                </a:moveTo>
                <a:lnTo>
                  <a:pt x="429650" y="0"/>
                </a:lnTo>
                <a:lnTo>
                  <a:pt x="429650" y="642340"/>
                </a:lnTo>
                <a:lnTo>
                  <a:pt x="0" y="64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11650" y="505496"/>
            <a:ext cx="7486205" cy="3062538"/>
          </a:xfrm>
          <a:custGeom>
            <a:avLst/>
            <a:gdLst/>
            <a:ahLst/>
            <a:cxnLst/>
            <a:rect r="r" b="b" t="t" l="l"/>
            <a:pathLst>
              <a:path h="3062538" w="7486205">
                <a:moveTo>
                  <a:pt x="7486205" y="0"/>
                </a:moveTo>
                <a:lnTo>
                  <a:pt x="0" y="0"/>
                </a:lnTo>
                <a:lnTo>
                  <a:pt x="0" y="3062538"/>
                </a:lnTo>
                <a:lnTo>
                  <a:pt x="7486205" y="3062538"/>
                </a:lnTo>
                <a:lnTo>
                  <a:pt x="748620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17734" y="7431380"/>
            <a:ext cx="1011126" cy="1049157"/>
          </a:xfrm>
          <a:custGeom>
            <a:avLst/>
            <a:gdLst/>
            <a:ahLst/>
            <a:cxnLst/>
            <a:rect r="r" b="b" t="t" l="l"/>
            <a:pathLst>
              <a:path h="1049157" w="1011126">
                <a:moveTo>
                  <a:pt x="0" y="0"/>
                </a:moveTo>
                <a:lnTo>
                  <a:pt x="1011126" y="0"/>
                </a:lnTo>
                <a:lnTo>
                  <a:pt x="1011126" y="1049158"/>
                </a:lnTo>
                <a:lnTo>
                  <a:pt x="0" y="1049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21328" y="1331027"/>
            <a:ext cx="10031531" cy="8433714"/>
          </a:xfrm>
          <a:custGeom>
            <a:avLst/>
            <a:gdLst/>
            <a:ahLst/>
            <a:cxnLst/>
            <a:rect r="r" b="b" t="t" l="l"/>
            <a:pathLst>
              <a:path h="8433714" w="10031531">
                <a:moveTo>
                  <a:pt x="0" y="0"/>
                </a:moveTo>
                <a:lnTo>
                  <a:pt x="10031531" y="0"/>
                </a:lnTo>
                <a:lnTo>
                  <a:pt x="10031531" y="8433714"/>
                </a:lnTo>
                <a:lnTo>
                  <a:pt x="0" y="84337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83766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1650" y="724753"/>
            <a:ext cx="6905409" cy="204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1"/>
              </a:lnSpc>
            </a:pPr>
          </a:p>
          <a:p>
            <a:pPr algn="ctr">
              <a:lnSpc>
                <a:spcPts val="4071"/>
              </a:lnSpc>
            </a:pPr>
            <a:r>
              <a:rPr lang="en-US" sz="2908">
                <a:solidFill>
                  <a:srgbClr val="FFFFFF"/>
                </a:solidFill>
                <a:latin typeface="Canva Sans"/>
              </a:rPr>
              <a:t>Sequence Diagram for Store Information</a:t>
            </a:r>
          </a:p>
          <a:p>
            <a:pPr algn="ctr">
              <a:lnSpc>
                <a:spcPts val="4071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52859" y="8751859"/>
            <a:ext cx="1012883" cy="101288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43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69590" y="8937130"/>
            <a:ext cx="429650" cy="642340"/>
          </a:xfrm>
          <a:custGeom>
            <a:avLst/>
            <a:gdLst/>
            <a:ahLst/>
            <a:cxnLst/>
            <a:rect r="r" b="b" t="t" l="l"/>
            <a:pathLst>
              <a:path h="642340" w="429650">
                <a:moveTo>
                  <a:pt x="0" y="0"/>
                </a:moveTo>
                <a:lnTo>
                  <a:pt x="429650" y="0"/>
                </a:lnTo>
                <a:lnTo>
                  <a:pt x="429650" y="642340"/>
                </a:lnTo>
                <a:lnTo>
                  <a:pt x="0" y="64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11650" y="505496"/>
            <a:ext cx="7197115" cy="2944274"/>
          </a:xfrm>
          <a:custGeom>
            <a:avLst/>
            <a:gdLst/>
            <a:ahLst/>
            <a:cxnLst/>
            <a:rect r="r" b="b" t="t" l="l"/>
            <a:pathLst>
              <a:path h="2944274" w="7197115">
                <a:moveTo>
                  <a:pt x="7197115" y="0"/>
                </a:moveTo>
                <a:lnTo>
                  <a:pt x="0" y="0"/>
                </a:lnTo>
                <a:lnTo>
                  <a:pt x="0" y="2944274"/>
                </a:lnTo>
                <a:lnTo>
                  <a:pt x="7197115" y="2944274"/>
                </a:lnTo>
                <a:lnTo>
                  <a:pt x="719711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17734" y="7431380"/>
            <a:ext cx="1011126" cy="1049157"/>
          </a:xfrm>
          <a:custGeom>
            <a:avLst/>
            <a:gdLst/>
            <a:ahLst/>
            <a:cxnLst/>
            <a:rect r="r" b="b" t="t" l="l"/>
            <a:pathLst>
              <a:path h="1049157" w="1011126">
                <a:moveTo>
                  <a:pt x="0" y="0"/>
                </a:moveTo>
                <a:lnTo>
                  <a:pt x="1011126" y="0"/>
                </a:lnTo>
                <a:lnTo>
                  <a:pt x="1011126" y="1049158"/>
                </a:lnTo>
                <a:lnTo>
                  <a:pt x="0" y="1049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34831" y="2258943"/>
            <a:ext cx="12264409" cy="6999357"/>
          </a:xfrm>
          <a:custGeom>
            <a:avLst/>
            <a:gdLst/>
            <a:ahLst/>
            <a:cxnLst/>
            <a:rect r="r" b="b" t="t" l="l"/>
            <a:pathLst>
              <a:path h="6999357" w="12264409">
                <a:moveTo>
                  <a:pt x="0" y="0"/>
                </a:moveTo>
                <a:lnTo>
                  <a:pt x="12264409" y="0"/>
                </a:lnTo>
                <a:lnTo>
                  <a:pt x="12264409" y="6999357"/>
                </a:lnTo>
                <a:lnTo>
                  <a:pt x="0" y="69993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8340" r="0" b="-22968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1650" y="724753"/>
            <a:ext cx="6905409" cy="204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1"/>
              </a:lnSpc>
            </a:pPr>
          </a:p>
          <a:p>
            <a:pPr algn="ctr">
              <a:lnSpc>
                <a:spcPts val="4071"/>
              </a:lnSpc>
            </a:pPr>
            <a:r>
              <a:rPr lang="en-US" sz="2908">
                <a:solidFill>
                  <a:srgbClr val="FFFFFF"/>
                </a:solidFill>
                <a:latin typeface="Canva Sans"/>
              </a:rPr>
              <a:t>Sequence Diagram for Input Generation</a:t>
            </a:r>
          </a:p>
          <a:p>
            <a:pPr algn="ctr">
              <a:lnSpc>
                <a:spcPts val="4071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6680" y="1880394"/>
            <a:ext cx="19107926" cy="9245626"/>
            <a:chOff x="0" y="0"/>
            <a:chExt cx="5032540" cy="24350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32540" cy="2435062"/>
            </a:xfrm>
            <a:custGeom>
              <a:avLst/>
              <a:gdLst/>
              <a:ahLst/>
              <a:cxnLst/>
              <a:rect r="r" b="b" t="t" l="l"/>
              <a:pathLst>
                <a:path h="2435062" w="5032540">
                  <a:moveTo>
                    <a:pt x="0" y="0"/>
                  </a:moveTo>
                  <a:lnTo>
                    <a:pt x="5032540" y="0"/>
                  </a:lnTo>
                  <a:lnTo>
                    <a:pt x="5032540" y="2435062"/>
                  </a:lnTo>
                  <a:lnTo>
                    <a:pt x="0" y="2435062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032540" cy="2482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52859" y="8751859"/>
            <a:ext cx="1012883" cy="10128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43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069590" y="8937130"/>
            <a:ext cx="429650" cy="642340"/>
          </a:xfrm>
          <a:custGeom>
            <a:avLst/>
            <a:gdLst/>
            <a:ahLst/>
            <a:cxnLst/>
            <a:rect r="r" b="b" t="t" l="l"/>
            <a:pathLst>
              <a:path h="642340" w="429650">
                <a:moveTo>
                  <a:pt x="0" y="0"/>
                </a:moveTo>
                <a:lnTo>
                  <a:pt x="429650" y="0"/>
                </a:lnTo>
                <a:lnTo>
                  <a:pt x="429650" y="642340"/>
                </a:lnTo>
                <a:lnTo>
                  <a:pt x="0" y="64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343093" y="2227288"/>
            <a:ext cx="4576300" cy="45763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CF2F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343093" y="6632138"/>
            <a:ext cx="45763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881015" y="3501078"/>
            <a:ext cx="3453840" cy="2296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3"/>
              </a:lnSpc>
            </a:pPr>
            <a:r>
              <a:rPr lang="en-US" sz="4366">
                <a:solidFill>
                  <a:srgbClr val="000000"/>
                </a:solidFill>
                <a:latin typeface="Canva Sans Bold"/>
              </a:rPr>
              <a:t>Data Flow Diagram</a:t>
            </a:r>
          </a:p>
          <a:p>
            <a:pPr algn="ctr">
              <a:lnSpc>
                <a:spcPts val="6113"/>
              </a:lnSpc>
            </a:pPr>
            <a:r>
              <a:rPr lang="en-US" sz="4366">
                <a:solidFill>
                  <a:srgbClr val="000000"/>
                </a:solidFill>
                <a:latin typeface="Canva Sans Bold"/>
              </a:rPr>
              <a:t>(DFD)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52859" y="8751859"/>
            <a:ext cx="1012883" cy="101288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43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69590" y="8937130"/>
            <a:ext cx="429650" cy="642340"/>
          </a:xfrm>
          <a:custGeom>
            <a:avLst/>
            <a:gdLst/>
            <a:ahLst/>
            <a:cxnLst/>
            <a:rect r="r" b="b" t="t" l="l"/>
            <a:pathLst>
              <a:path h="642340" w="429650">
                <a:moveTo>
                  <a:pt x="0" y="0"/>
                </a:moveTo>
                <a:lnTo>
                  <a:pt x="429650" y="0"/>
                </a:lnTo>
                <a:lnTo>
                  <a:pt x="429650" y="642340"/>
                </a:lnTo>
                <a:lnTo>
                  <a:pt x="0" y="64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11650" y="505496"/>
            <a:ext cx="7486205" cy="3062538"/>
          </a:xfrm>
          <a:custGeom>
            <a:avLst/>
            <a:gdLst/>
            <a:ahLst/>
            <a:cxnLst/>
            <a:rect r="r" b="b" t="t" l="l"/>
            <a:pathLst>
              <a:path h="3062538" w="7486205">
                <a:moveTo>
                  <a:pt x="7486205" y="0"/>
                </a:moveTo>
                <a:lnTo>
                  <a:pt x="0" y="0"/>
                </a:lnTo>
                <a:lnTo>
                  <a:pt x="0" y="3062538"/>
                </a:lnTo>
                <a:lnTo>
                  <a:pt x="7486205" y="3062538"/>
                </a:lnTo>
                <a:lnTo>
                  <a:pt x="748620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17734" y="7431380"/>
            <a:ext cx="1011126" cy="1049157"/>
          </a:xfrm>
          <a:custGeom>
            <a:avLst/>
            <a:gdLst/>
            <a:ahLst/>
            <a:cxnLst/>
            <a:rect r="r" b="b" t="t" l="l"/>
            <a:pathLst>
              <a:path h="1049157" w="1011126">
                <a:moveTo>
                  <a:pt x="0" y="0"/>
                </a:moveTo>
                <a:lnTo>
                  <a:pt x="1011126" y="0"/>
                </a:lnTo>
                <a:lnTo>
                  <a:pt x="1011126" y="1049158"/>
                </a:lnTo>
                <a:lnTo>
                  <a:pt x="0" y="1049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61387" y="3568034"/>
            <a:ext cx="13708378" cy="4340986"/>
          </a:xfrm>
          <a:custGeom>
            <a:avLst/>
            <a:gdLst/>
            <a:ahLst/>
            <a:cxnLst/>
            <a:rect r="r" b="b" t="t" l="l"/>
            <a:pathLst>
              <a:path h="4340986" w="13708378">
                <a:moveTo>
                  <a:pt x="0" y="0"/>
                </a:moveTo>
                <a:lnTo>
                  <a:pt x="13708378" y="0"/>
                </a:lnTo>
                <a:lnTo>
                  <a:pt x="13708378" y="4340987"/>
                </a:lnTo>
                <a:lnTo>
                  <a:pt x="0" y="43409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62025"/>
            <a:ext cx="4452853" cy="1304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9"/>
              </a:lnSpc>
            </a:pPr>
            <a:r>
              <a:rPr lang="en-US" sz="3771">
                <a:solidFill>
                  <a:srgbClr val="FFFFFF"/>
                </a:solidFill>
                <a:latin typeface="Canva Sans Bold"/>
              </a:rPr>
              <a:t>Data Flow for Device Connection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52859" y="8751859"/>
            <a:ext cx="1012883" cy="101288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43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69590" y="8937130"/>
            <a:ext cx="429650" cy="642340"/>
          </a:xfrm>
          <a:custGeom>
            <a:avLst/>
            <a:gdLst/>
            <a:ahLst/>
            <a:cxnLst/>
            <a:rect r="r" b="b" t="t" l="l"/>
            <a:pathLst>
              <a:path h="642340" w="429650">
                <a:moveTo>
                  <a:pt x="0" y="0"/>
                </a:moveTo>
                <a:lnTo>
                  <a:pt x="429650" y="0"/>
                </a:lnTo>
                <a:lnTo>
                  <a:pt x="429650" y="642340"/>
                </a:lnTo>
                <a:lnTo>
                  <a:pt x="0" y="64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11650" y="191171"/>
            <a:ext cx="7486205" cy="3062538"/>
          </a:xfrm>
          <a:custGeom>
            <a:avLst/>
            <a:gdLst/>
            <a:ahLst/>
            <a:cxnLst/>
            <a:rect r="r" b="b" t="t" l="l"/>
            <a:pathLst>
              <a:path h="3062538" w="7486205">
                <a:moveTo>
                  <a:pt x="7486205" y="0"/>
                </a:moveTo>
                <a:lnTo>
                  <a:pt x="0" y="0"/>
                </a:lnTo>
                <a:lnTo>
                  <a:pt x="0" y="3062538"/>
                </a:lnTo>
                <a:lnTo>
                  <a:pt x="7486205" y="3062538"/>
                </a:lnTo>
                <a:lnTo>
                  <a:pt x="748620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17734" y="7431380"/>
            <a:ext cx="1011126" cy="1049157"/>
          </a:xfrm>
          <a:custGeom>
            <a:avLst/>
            <a:gdLst/>
            <a:ahLst/>
            <a:cxnLst/>
            <a:rect r="r" b="b" t="t" l="l"/>
            <a:pathLst>
              <a:path h="1049157" w="1011126">
                <a:moveTo>
                  <a:pt x="0" y="0"/>
                </a:moveTo>
                <a:lnTo>
                  <a:pt x="1011126" y="0"/>
                </a:lnTo>
                <a:lnTo>
                  <a:pt x="1011126" y="1049158"/>
                </a:lnTo>
                <a:lnTo>
                  <a:pt x="0" y="1049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55127" y="2594639"/>
            <a:ext cx="12343857" cy="5719320"/>
          </a:xfrm>
          <a:custGeom>
            <a:avLst/>
            <a:gdLst/>
            <a:ahLst/>
            <a:cxnLst/>
            <a:rect r="r" b="b" t="t" l="l"/>
            <a:pathLst>
              <a:path h="5719320" w="12343857">
                <a:moveTo>
                  <a:pt x="0" y="0"/>
                </a:moveTo>
                <a:lnTo>
                  <a:pt x="12343856" y="0"/>
                </a:lnTo>
                <a:lnTo>
                  <a:pt x="12343856" y="5719320"/>
                </a:lnTo>
                <a:lnTo>
                  <a:pt x="0" y="57193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736552"/>
            <a:ext cx="4452853" cy="1304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9"/>
              </a:lnSpc>
            </a:pPr>
            <a:r>
              <a:rPr lang="en-US" sz="3771">
                <a:solidFill>
                  <a:srgbClr val="FFFFFF"/>
                </a:solidFill>
                <a:latin typeface="Canva Sans Bold"/>
              </a:rPr>
              <a:t>Data Flow for Store Information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9963" y="-384696"/>
            <a:ext cx="19107926" cy="9245626"/>
            <a:chOff x="0" y="0"/>
            <a:chExt cx="5032540" cy="24350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32540" cy="2435062"/>
            </a:xfrm>
            <a:custGeom>
              <a:avLst/>
              <a:gdLst/>
              <a:ahLst/>
              <a:cxnLst/>
              <a:rect r="r" b="b" t="t" l="l"/>
              <a:pathLst>
                <a:path h="2435062" w="5032540">
                  <a:moveTo>
                    <a:pt x="0" y="0"/>
                  </a:moveTo>
                  <a:lnTo>
                    <a:pt x="5032540" y="0"/>
                  </a:lnTo>
                  <a:lnTo>
                    <a:pt x="5032540" y="2435062"/>
                  </a:lnTo>
                  <a:lnTo>
                    <a:pt x="0" y="2435062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032540" cy="2482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52859" y="8751859"/>
            <a:ext cx="1012883" cy="10128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43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069590" y="8937130"/>
            <a:ext cx="429650" cy="642340"/>
          </a:xfrm>
          <a:custGeom>
            <a:avLst/>
            <a:gdLst/>
            <a:ahLst/>
            <a:cxnLst/>
            <a:rect r="r" b="b" t="t" l="l"/>
            <a:pathLst>
              <a:path h="642340" w="429650">
                <a:moveTo>
                  <a:pt x="0" y="0"/>
                </a:moveTo>
                <a:lnTo>
                  <a:pt x="429650" y="0"/>
                </a:lnTo>
                <a:lnTo>
                  <a:pt x="429650" y="642340"/>
                </a:lnTo>
                <a:lnTo>
                  <a:pt x="0" y="64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343093" y="1840271"/>
            <a:ext cx="4576300" cy="45763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CF2F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343093" y="6632138"/>
            <a:ext cx="45763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743747" y="3813000"/>
            <a:ext cx="3453840" cy="754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3"/>
              </a:lnSpc>
            </a:pPr>
            <a:r>
              <a:rPr lang="en-US" sz="4366">
                <a:solidFill>
                  <a:srgbClr val="000000"/>
                </a:solidFill>
                <a:latin typeface="Canva Sans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3585" y="2707834"/>
            <a:ext cx="16255715" cy="7354835"/>
            <a:chOff x="0" y="0"/>
            <a:chExt cx="4281341" cy="19370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1341" cy="1937076"/>
            </a:xfrm>
            <a:custGeom>
              <a:avLst/>
              <a:gdLst/>
              <a:ahLst/>
              <a:cxnLst/>
              <a:rect r="r" b="b" t="t" l="l"/>
              <a:pathLst>
                <a:path h="1937076" w="4281341">
                  <a:moveTo>
                    <a:pt x="0" y="0"/>
                  </a:moveTo>
                  <a:lnTo>
                    <a:pt x="4281341" y="0"/>
                  </a:lnTo>
                  <a:lnTo>
                    <a:pt x="4281341" y="1937076"/>
                  </a:lnTo>
                  <a:lnTo>
                    <a:pt x="0" y="1937076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81341" cy="1984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52859" y="8751859"/>
            <a:ext cx="1012883" cy="10128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43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069590" y="8937130"/>
            <a:ext cx="429650" cy="642340"/>
          </a:xfrm>
          <a:custGeom>
            <a:avLst/>
            <a:gdLst/>
            <a:ahLst/>
            <a:cxnLst/>
            <a:rect r="r" b="b" t="t" l="l"/>
            <a:pathLst>
              <a:path h="642340" w="429650">
                <a:moveTo>
                  <a:pt x="0" y="0"/>
                </a:moveTo>
                <a:lnTo>
                  <a:pt x="429650" y="0"/>
                </a:lnTo>
                <a:lnTo>
                  <a:pt x="429650" y="642340"/>
                </a:lnTo>
                <a:lnTo>
                  <a:pt x="0" y="64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142026" y="3613204"/>
            <a:ext cx="4042417" cy="404241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3513" t="0" r="-13513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040199" y="3491938"/>
            <a:ext cx="4284951" cy="428495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8723" t="0" r="-53708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142026" y="8079533"/>
            <a:ext cx="5938832" cy="886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333"/>
              </a:lnSpc>
              <a:spcBef>
                <a:spcPct val="0"/>
              </a:spcBef>
            </a:pPr>
            <a:r>
              <a:rPr lang="en-US" sz="5238">
                <a:solidFill>
                  <a:srgbClr val="FFC436"/>
                </a:solidFill>
                <a:latin typeface="Proxima Nova Bold"/>
              </a:rPr>
              <a:t>Software Company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61668" y="8108055"/>
            <a:ext cx="1864940" cy="82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02"/>
              </a:lnSpc>
              <a:spcBef>
                <a:spcPct val="0"/>
              </a:spcBef>
            </a:pPr>
            <a:r>
              <a:rPr lang="en-US" sz="4859">
                <a:solidFill>
                  <a:srgbClr val="FFC436"/>
                </a:solidFill>
                <a:latin typeface="Proxima Nova Bold"/>
              </a:rPr>
              <a:t>User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66826" y="904875"/>
            <a:ext cx="5529234" cy="1152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2"/>
              </a:lnSpc>
            </a:pPr>
            <a:r>
              <a:rPr lang="en-US" sz="6758">
                <a:solidFill>
                  <a:srgbClr val="FFFFFF"/>
                </a:solidFill>
                <a:latin typeface="Canva Sans Bold"/>
              </a:rPr>
              <a:t>Stakeholders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3310578" y="804546"/>
            <a:ext cx="10668128" cy="1252636"/>
            <a:chOff x="0" y="0"/>
            <a:chExt cx="2809713" cy="32991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809713" cy="329912"/>
            </a:xfrm>
            <a:custGeom>
              <a:avLst/>
              <a:gdLst/>
              <a:ahLst/>
              <a:cxnLst/>
              <a:rect r="r" b="b" t="t" l="l"/>
              <a:pathLst>
                <a:path h="329912" w="2809713">
                  <a:moveTo>
                    <a:pt x="37011" y="0"/>
                  </a:moveTo>
                  <a:lnTo>
                    <a:pt x="2772702" y="0"/>
                  </a:lnTo>
                  <a:cubicBezTo>
                    <a:pt x="2793142" y="0"/>
                    <a:pt x="2809713" y="16570"/>
                    <a:pt x="2809713" y="37011"/>
                  </a:cubicBezTo>
                  <a:lnTo>
                    <a:pt x="2809713" y="292901"/>
                  </a:lnTo>
                  <a:cubicBezTo>
                    <a:pt x="2809713" y="313342"/>
                    <a:pt x="2793142" y="329912"/>
                    <a:pt x="2772702" y="329912"/>
                  </a:cubicBezTo>
                  <a:lnTo>
                    <a:pt x="37011" y="329912"/>
                  </a:lnTo>
                  <a:cubicBezTo>
                    <a:pt x="16570" y="329912"/>
                    <a:pt x="0" y="313342"/>
                    <a:pt x="0" y="292901"/>
                  </a:cubicBezTo>
                  <a:lnTo>
                    <a:pt x="0" y="37011"/>
                  </a:lnTo>
                  <a:cubicBezTo>
                    <a:pt x="0" y="16570"/>
                    <a:pt x="16570" y="0"/>
                    <a:pt x="37011" y="0"/>
                  </a:cubicBez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809713" cy="377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926011" y="939691"/>
            <a:ext cx="1066812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Stakeholders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82365" y="1906815"/>
            <a:ext cx="19107926" cy="9245626"/>
            <a:chOff x="0" y="0"/>
            <a:chExt cx="5032540" cy="24350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32540" cy="2435062"/>
            </a:xfrm>
            <a:custGeom>
              <a:avLst/>
              <a:gdLst/>
              <a:ahLst/>
              <a:cxnLst/>
              <a:rect r="r" b="b" t="t" l="l"/>
              <a:pathLst>
                <a:path h="2435062" w="5032540">
                  <a:moveTo>
                    <a:pt x="0" y="0"/>
                  </a:moveTo>
                  <a:lnTo>
                    <a:pt x="5032540" y="0"/>
                  </a:lnTo>
                  <a:lnTo>
                    <a:pt x="5032540" y="2435062"/>
                  </a:lnTo>
                  <a:lnTo>
                    <a:pt x="0" y="2435062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032540" cy="2482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52859" y="8751859"/>
            <a:ext cx="1012883" cy="10128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43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069590" y="8937130"/>
            <a:ext cx="429650" cy="642340"/>
          </a:xfrm>
          <a:custGeom>
            <a:avLst/>
            <a:gdLst/>
            <a:ahLst/>
            <a:cxnLst/>
            <a:rect r="r" b="b" t="t" l="l"/>
            <a:pathLst>
              <a:path h="642340" w="429650">
                <a:moveTo>
                  <a:pt x="0" y="0"/>
                </a:moveTo>
                <a:lnTo>
                  <a:pt x="429650" y="0"/>
                </a:lnTo>
                <a:lnTo>
                  <a:pt x="429650" y="642340"/>
                </a:lnTo>
                <a:lnTo>
                  <a:pt x="0" y="64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343093" y="2227288"/>
            <a:ext cx="4576300" cy="45763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CF2F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343093" y="6632138"/>
            <a:ext cx="45763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681569" y="3074910"/>
            <a:ext cx="3780548" cy="3029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4"/>
              </a:lnSpc>
            </a:pPr>
            <a:r>
              <a:rPr lang="en-US" sz="4295">
                <a:solidFill>
                  <a:srgbClr val="000000"/>
                </a:solidFill>
                <a:latin typeface="Canva Sans Bold"/>
              </a:rPr>
              <a:t>Quality Function Deployment</a:t>
            </a:r>
          </a:p>
          <a:p>
            <a:pPr algn="ctr">
              <a:lnSpc>
                <a:spcPts val="6014"/>
              </a:lnSpc>
            </a:pPr>
            <a:r>
              <a:rPr lang="en-US" sz="4295">
                <a:solidFill>
                  <a:srgbClr val="000000"/>
                </a:solidFill>
                <a:latin typeface="Canva Sans Bold"/>
              </a:rPr>
              <a:t>(QFD)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52859" y="8751859"/>
            <a:ext cx="1012883" cy="101288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43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69590" y="8937130"/>
            <a:ext cx="429650" cy="642340"/>
          </a:xfrm>
          <a:custGeom>
            <a:avLst/>
            <a:gdLst/>
            <a:ahLst/>
            <a:cxnLst/>
            <a:rect r="r" b="b" t="t" l="l"/>
            <a:pathLst>
              <a:path h="642340" w="429650">
                <a:moveTo>
                  <a:pt x="0" y="0"/>
                </a:moveTo>
                <a:lnTo>
                  <a:pt x="429650" y="0"/>
                </a:lnTo>
                <a:lnTo>
                  <a:pt x="429650" y="642340"/>
                </a:lnTo>
                <a:lnTo>
                  <a:pt x="0" y="64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695146" y="546704"/>
            <a:ext cx="9625640" cy="1427787"/>
            <a:chOff x="0" y="0"/>
            <a:chExt cx="2535148" cy="3760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35148" cy="376043"/>
            </a:xfrm>
            <a:custGeom>
              <a:avLst/>
              <a:gdLst/>
              <a:ahLst/>
              <a:cxnLst/>
              <a:rect r="r" b="b" t="t" l="l"/>
              <a:pathLst>
                <a:path h="376043" w="2535148">
                  <a:moveTo>
                    <a:pt x="41019" y="0"/>
                  </a:moveTo>
                  <a:lnTo>
                    <a:pt x="2494129" y="0"/>
                  </a:lnTo>
                  <a:cubicBezTo>
                    <a:pt x="2505008" y="0"/>
                    <a:pt x="2515441" y="4322"/>
                    <a:pt x="2523134" y="12014"/>
                  </a:cubicBezTo>
                  <a:cubicBezTo>
                    <a:pt x="2530826" y="19707"/>
                    <a:pt x="2535148" y="30140"/>
                    <a:pt x="2535148" y="41019"/>
                  </a:cubicBezTo>
                  <a:lnTo>
                    <a:pt x="2535148" y="335023"/>
                  </a:lnTo>
                  <a:cubicBezTo>
                    <a:pt x="2535148" y="357678"/>
                    <a:pt x="2516783" y="376043"/>
                    <a:pt x="2494129" y="376043"/>
                  </a:cubicBezTo>
                  <a:lnTo>
                    <a:pt x="41019" y="376043"/>
                  </a:lnTo>
                  <a:cubicBezTo>
                    <a:pt x="30140" y="376043"/>
                    <a:pt x="19707" y="371721"/>
                    <a:pt x="12014" y="364028"/>
                  </a:cubicBezTo>
                  <a:cubicBezTo>
                    <a:pt x="4322" y="356336"/>
                    <a:pt x="0" y="345902"/>
                    <a:pt x="0" y="335023"/>
                  </a:cubicBezTo>
                  <a:lnTo>
                    <a:pt x="0" y="41019"/>
                  </a:lnTo>
                  <a:cubicBezTo>
                    <a:pt x="0" y="30140"/>
                    <a:pt x="4322" y="19707"/>
                    <a:pt x="12014" y="12014"/>
                  </a:cubicBezTo>
                  <a:cubicBezTo>
                    <a:pt x="19707" y="4322"/>
                    <a:pt x="30140" y="0"/>
                    <a:pt x="41019" y="0"/>
                  </a:cubicBez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14300"/>
              <a:ext cx="2535148" cy="4903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733"/>
                </a:lnSpc>
              </a:pPr>
              <a:r>
                <a:rPr lang="en-US" sz="6238">
                  <a:solidFill>
                    <a:srgbClr val="FFFFFF"/>
                  </a:solidFill>
                  <a:latin typeface="Inter Bold"/>
                </a:rPr>
                <a:t>Normal Requirment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819926" y="2483667"/>
            <a:ext cx="19107926" cy="9245626"/>
            <a:chOff x="0" y="0"/>
            <a:chExt cx="5032540" cy="2435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32540" cy="2435062"/>
            </a:xfrm>
            <a:custGeom>
              <a:avLst/>
              <a:gdLst/>
              <a:ahLst/>
              <a:cxnLst/>
              <a:rect r="r" b="b" t="t" l="l"/>
              <a:pathLst>
                <a:path h="2435062" w="5032540">
                  <a:moveTo>
                    <a:pt x="0" y="0"/>
                  </a:moveTo>
                  <a:lnTo>
                    <a:pt x="5032540" y="0"/>
                  </a:lnTo>
                  <a:lnTo>
                    <a:pt x="5032540" y="2435062"/>
                  </a:lnTo>
                  <a:lnTo>
                    <a:pt x="0" y="2435062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032540" cy="2482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44430" y="3552319"/>
            <a:ext cx="15294918" cy="470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8149" indent="-414075" lvl="1">
              <a:lnSpc>
                <a:spcPts val="5370"/>
              </a:lnSpc>
              <a:buFont typeface="Arial"/>
              <a:buChar char="•"/>
            </a:pPr>
            <a:r>
              <a:rPr lang="en-US" sz="3835">
                <a:solidFill>
                  <a:srgbClr val="FFFFFF"/>
                </a:solidFill>
                <a:latin typeface="Inter Bold"/>
              </a:rPr>
              <a:t>A Software</a:t>
            </a:r>
          </a:p>
          <a:p>
            <a:pPr marL="828149" indent="-414075" lvl="1">
              <a:lnSpc>
                <a:spcPts val="5370"/>
              </a:lnSpc>
              <a:buFont typeface="Arial"/>
              <a:buChar char="•"/>
            </a:pPr>
            <a:r>
              <a:rPr lang="en-US" sz="3835">
                <a:solidFill>
                  <a:srgbClr val="FFFFFF"/>
                </a:solidFill>
                <a:latin typeface="Inter Bold"/>
              </a:rPr>
              <a:t>Will take app’s apk file and necessary credentials as input</a:t>
            </a:r>
          </a:p>
          <a:p>
            <a:pPr marL="828149" indent="-414075" lvl="1">
              <a:lnSpc>
                <a:spcPts val="5370"/>
              </a:lnSpc>
              <a:buFont typeface="Arial"/>
              <a:buChar char="•"/>
            </a:pPr>
            <a:r>
              <a:rPr lang="en-US" sz="3835">
                <a:solidFill>
                  <a:srgbClr val="FFFFFF"/>
                </a:solidFill>
                <a:latin typeface="Inter Bold"/>
              </a:rPr>
              <a:t>Getting UI information through the droidInspect tool.</a:t>
            </a:r>
          </a:p>
          <a:p>
            <a:pPr marL="828149" indent="-414075" lvl="1">
              <a:lnSpc>
                <a:spcPts val="5370"/>
              </a:lnSpc>
              <a:buFont typeface="Arial"/>
              <a:buChar char="•"/>
            </a:pPr>
            <a:r>
              <a:rPr lang="en-US" sz="3835">
                <a:solidFill>
                  <a:srgbClr val="FFFFFF"/>
                </a:solidFill>
                <a:latin typeface="Inter Bold"/>
              </a:rPr>
              <a:t>Performing UI interaction through droidInspect.</a:t>
            </a:r>
          </a:p>
          <a:p>
            <a:pPr marL="828149" indent="-414075" lvl="1">
              <a:lnSpc>
                <a:spcPts val="5370"/>
              </a:lnSpc>
              <a:buFont typeface="Arial"/>
              <a:buChar char="•"/>
            </a:pPr>
            <a:r>
              <a:rPr lang="en-US" sz="3835">
                <a:solidFill>
                  <a:srgbClr val="FFFFFF"/>
                </a:solidFill>
                <a:latin typeface="Inter Bold"/>
              </a:rPr>
              <a:t>Will write the generated test cases in a human readable way.</a:t>
            </a:r>
          </a:p>
          <a:p>
            <a:pPr marL="828149" indent="-414075" lvl="1">
              <a:lnSpc>
                <a:spcPts val="5370"/>
              </a:lnSpc>
              <a:buFont typeface="Arial"/>
              <a:buChar char="•"/>
            </a:pPr>
            <a:r>
              <a:rPr lang="en-US" sz="3835">
                <a:solidFill>
                  <a:srgbClr val="FFFFFF"/>
                </a:solidFill>
                <a:latin typeface="Inter Bold"/>
              </a:rPr>
              <a:t>Will generate input.</a:t>
            </a:r>
          </a:p>
          <a:p>
            <a:pPr algn="ctr">
              <a:lnSpc>
                <a:spcPts val="537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52859" y="8751859"/>
            <a:ext cx="1012883" cy="101288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43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69590" y="8937130"/>
            <a:ext cx="429650" cy="642340"/>
          </a:xfrm>
          <a:custGeom>
            <a:avLst/>
            <a:gdLst/>
            <a:ahLst/>
            <a:cxnLst/>
            <a:rect r="r" b="b" t="t" l="l"/>
            <a:pathLst>
              <a:path h="642340" w="429650">
                <a:moveTo>
                  <a:pt x="0" y="0"/>
                </a:moveTo>
                <a:lnTo>
                  <a:pt x="429650" y="0"/>
                </a:lnTo>
                <a:lnTo>
                  <a:pt x="429650" y="642340"/>
                </a:lnTo>
                <a:lnTo>
                  <a:pt x="0" y="64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695146" y="546704"/>
            <a:ext cx="9625640" cy="1427787"/>
            <a:chOff x="0" y="0"/>
            <a:chExt cx="2535148" cy="3760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35148" cy="376043"/>
            </a:xfrm>
            <a:custGeom>
              <a:avLst/>
              <a:gdLst/>
              <a:ahLst/>
              <a:cxnLst/>
              <a:rect r="r" b="b" t="t" l="l"/>
              <a:pathLst>
                <a:path h="376043" w="2535148">
                  <a:moveTo>
                    <a:pt x="41019" y="0"/>
                  </a:moveTo>
                  <a:lnTo>
                    <a:pt x="2494129" y="0"/>
                  </a:lnTo>
                  <a:cubicBezTo>
                    <a:pt x="2505008" y="0"/>
                    <a:pt x="2515441" y="4322"/>
                    <a:pt x="2523134" y="12014"/>
                  </a:cubicBezTo>
                  <a:cubicBezTo>
                    <a:pt x="2530826" y="19707"/>
                    <a:pt x="2535148" y="30140"/>
                    <a:pt x="2535148" y="41019"/>
                  </a:cubicBezTo>
                  <a:lnTo>
                    <a:pt x="2535148" y="335023"/>
                  </a:lnTo>
                  <a:cubicBezTo>
                    <a:pt x="2535148" y="357678"/>
                    <a:pt x="2516783" y="376043"/>
                    <a:pt x="2494129" y="376043"/>
                  </a:cubicBezTo>
                  <a:lnTo>
                    <a:pt x="41019" y="376043"/>
                  </a:lnTo>
                  <a:cubicBezTo>
                    <a:pt x="30140" y="376043"/>
                    <a:pt x="19707" y="371721"/>
                    <a:pt x="12014" y="364028"/>
                  </a:cubicBezTo>
                  <a:cubicBezTo>
                    <a:pt x="4322" y="356336"/>
                    <a:pt x="0" y="345902"/>
                    <a:pt x="0" y="335023"/>
                  </a:cubicBezTo>
                  <a:lnTo>
                    <a:pt x="0" y="41019"/>
                  </a:lnTo>
                  <a:cubicBezTo>
                    <a:pt x="0" y="30140"/>
                    <a:pt x="4322" y="19707"/>
                    <a:pt x="12014" y="12014"/>
                  </a:cubicBezTo>
                  <a:cubicBezTo>
                    <a:pt x="19707" y="4322"/>
                    <a:pt x="30140" y="0"/>
                    <a:pt x="41019" y="0"/>
                  </a:cubicBez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14300"/>
              <a:ext cx="2535148" cy="4903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733"/>
                </a:lnSpc>
              </a:pPr>
              <a:r>
                <a:rPr lang="en-US" sz="6238">
                  <a:solidFill>
                    <a:srgbClr val="FFFFFF"/>
                  </a:solidFill>
                  <a:latin typeface="Inter Bold"/>
                </a:rPr>
                <a:t>Expected Requirements: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819926" y="2483667"/>
            <a:ext cx="19107926" cy="9245626"/>
            <a:chOff x="0" y="0"/>
            <a:chExt cx="5032540" cy="2435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32540" cy="2435062"/>
            </a:xfrm>
            <a:custGeom>
              <a:avLst/>
              <a:gdLst/>
              <a:ahLst/>
              <a:cxnLst/>
              <a:rect r="r" b="b" t="t" l="l"/>
              <a:pathLst>
                <a:path h="2435062" w="5032540">
                  <a:moveTo>
                    <a:pt x="0" y="0"/>
                  </a:moveTo>
                  <a:lnTo>
                    <a:pt x="5032540" y="0"/>
                  </a:lnTo>
                  <a:lnTo>
                    <a:pt x="5032540" y="2435062"/>
                  </a:lnTo>
                  <a:lnTo>
                    <a:pt x="0" y="2435062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032540" cy="2482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57275" y="3640690"/>
            <a:ext cx="16081474" cy="4151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5"/>
              </a:lnSpc>
              <a:spcBef>
                <a:spcPct val="0"/>
              </a:spcBef>
            </a:pPr>
          </a:p>
          <a:p>
            <a:pPr marL="856666" indent="-428333" lvl="1">
              <a:lnSpc>
                <a:spcPts val="5555"/>
              </a:lnSpc>
              <a:buFont typeface="Arial"/>
              <a:buChar char="•"/>
            </a:pPr>
            <a:r>
              <a:rPr lang="en-US" sz="3967">
                <a:solidFill>
                  <a:srgbClr val="FFFFFF"/>
                </a:solidFill>
                <a:latin typeface="Inter Bold"/>
              </a:rPr>
              <a:t>Having the option to give the android application APK as input</a:t>
            </a:r>
          </a:p>
          <a:p>
            <a:pPr marL="856666" indent="-428333" lvl="1">
              <a:lnSpc>
                <a:spcPts val="5555"/>
              </a:lnSpc>
              <a:buFont typeface="Arial"/>
              <a:buChar char="•"/>
            </a:pPr>
            <a:r>
              <a:rPr lang="en-US" sz="3967">
                <a:solidFill>
                  <a:srgbClr val="FFFFFF"/>
                </a:solidFill>
                <a:latin typeface="Inter Bold"/>
              </a:rPr>
              <a:t>Will not make any external API calls to operate.</a:t>
            </a:r>
          </a:p>
          <a:p>
            <a:pPr marL="856666" indent="-428333" lvl="1">
              <a:lnSpc>
                <a:spcPts val="5555"/>
              </a:lnSpc>
              <a:buFont typeface="Arial"/>
              <a:buChar char="•"/>
            </a:pPr>
            <a:r>
              <a:rPr lang="en-US" sz="3967">
                <a:solidFill>
                  <a:srgbClr val="FFFFFF"/>
                </a:solidFill>
                <a:latin typeface="Inter Bold"/>
              </a:rPr>
              <a:t>Will have a user interface to be interactable. </a:t>
            </a:r>
          </a:p>
          <a:p>
            <a:pPr marL="856666" indent="-428333" lvl="1">
              <a:lnSpc>
                <a:spcPts val="5555"/>
              </a:lnSpc>
              <a:buFont typeface="Arial"/>
              <a:buChar char="•"/>
            </a:pPr>
            <a:r>
              <a:rPr lang="en-US" sz="3967">
                <a:solidFill>
                  <a:srgbClr val="FFFFFF"/>
                </a:solidFill>
                <a:latin typeface="Inter Bold"/>
              </a:rPr>
              <a:t>Store information in Database</a:t>
            </a:r>
          </a:p>
          <a:p>
            <a:pPr algn="ctr">
              <a:lnSpc>
                <a:spcPts val="5135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52859" y="8751859"/>
            <a:ext cx="1012883" cy="101288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43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69590" y="8937130"/>
            <a:ext cx="429650" cy="642340"/>
          </a:xfrm>
          <a:custGeom>
            <a:avLst/>
            <a:gdLst/>
            <a:ahLst/>
            <a:cxnLst/>
            <a:rect r="r" b="b" t="t" l="l"/>
            <a:pathLst>
              <a:path h="642340" w="429650">
                <a:moveTo>
                  <a:pt x="0" y="0"/>
                </a:moveTo>
                <a:lnTo>
                  <a:pt x="429650" y="0"/>
                </a:lnTo>
                <a:lnTo>
                  <a:pt x="429650" y="642340"/>
                </a:lnTo>
                <a:lnTo>
                  <a:pt x="0" y="64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695146" y="546704"/>
            <a:ext cx="9625640" cy="1427787"/>
            <a:chOff x="0" y="0"/>
            <a:chExt cx="2535148" cy="3760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35148" cy="376043"/>
            </a:xfrm>
            <a:custGeom>
              <a:avLst/>
              <a:gdLst/>
              <a:ahLst/>
              <a:cxnLst/>
              <a:rect r="r" b="b" t="t" l="l"/>
              <a:pathLst>
                <a:path h="376043" w="2535148">
                  <a:moveTo>
                    <a:pt x="41019" y="0"/>
                  </a:moveTo>
                  <a:lnTo>
                    <a:pt x="2494129" y="0"/>
                  </a:lnTo>
                  <a:cubicBezTo>
                    <a:pt x="2505008" y="0"/>
                    <a:pt x="2515441" y="4322"/>
                    <a:pt x="2523134" y="12014"/>
                  </a:cubicBezTo>
                  <a:cubicBezTo>
                    <a:pt x="2530826" y="19707"/>
                    <a:pt x="2535148" y="30140"/>
                    <a:pt x="2535148" y="41019"/>
                  </a:cubicBezTo>
                  <a:lnTo>
                    <a:pt x="2535148" y="335023"/>
                  </a:lnTo>
                  <a:cubicBezTo>
                    <a:pt x="2535148" y="357678"/>
                    <a:pt x="2516783" y="376043"/>
                    <a:pt x="2494129" y="376043"/>
                  </a:cubicBezTo>
                  <a:lnTo>
                    <a:pt x="41019" y="376043"/>
                  </a:lnTo>
                  <a:cubicBezTo>
                    <a:pt x="30140" y="376043"/>
                    <a:pt x="19707" y="371721"/>
                    <a:pt x="12014" y="364028"/>
                  </a:cubicBezTo>
                  <a:cubicBezTo>
                    <a:pt x="4322" y="356336"/>
                    <a:pt x="0" y="345902"/>
                    <a:pt x="0" y="335023"/>
                  </a:cubicBezTo>
                  <a:lnTo>
                    <a:pt x="0" y="41019"/>
                  </a:lnTo>
                  <a:cubicBezTo>
                    <a:pt x="0" y="30140"/>
                    <a:pt x="4322" y="19707"/>
                    <a:pt x="12014" y="12014"/>
                  </a:cubicBezTo>
                  <a:cubicBezTo>
                    <a:pt x="19707" y="4322"/>
                    <a:pt x="30140" y="0"/>
                    <a:pt x="41019" y="0"/>
                  </a:cubicBez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14300"/>
              <a:ext cx="2535148" cy="4903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733"/>
                </a:lnSpc>
              </a:pPr>
              <a:r>
                <a:rPr lang="en-US" sz="6238">
                  <a:solidFill>
                    <a:srgbClr val="FFFFFF"/>
                  </a:solidFill>
                  <a:latin typeface="Inter Bold"/>
                </a:rPr>
                <a:t>Exciting Requirements: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819926" y="2483667"/>
            <a:ext cx="19107926" cy="9245626"/>
            <a:chOff x="0" y="0"/>
            <a:chExt cx="5032540" cy="24350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32540" cy="2435062"/>
            </a:xfrm>
            <a:custGeom>
              <a:avLst/>
              <a:gdLst/>
              <a:ahLst/>
              <a:cxnLst/>
              <a:rect r="r" b="b" t="t" l="l"/>
              <a:pathLst>
                <a:path h="2435062" w="5032540">
                  <a:moveTo>
                    <a:pt x="0" y="0"/>
                  </a:moveTo>
                  <a:lnTo>
                    <a:pt x="5032540" y="0"/>
                  </a:lnTo>
                  <a:lnTo>
                    <a:pt x="5032540" y="2435062"/>
                  </a:lnTo>
                  <a:lnTo>
                    <a:pt x="0" y="2435062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032540" cy="2482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80110" y="4382441"/>
            <a:ext cx="7811490" cy="75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62587" indent="-481293" lvl="1">
              <a:lnSpc>
                <a:spcPts val="6241"/>
              </a:lnSpc>
              <a:buFont typeface="Arial"/>
              <a:buChar char="•"/>
            </a:pPr>
            <a:r>
              <a:rPr lang="en-US" sz="4458">
                <a:solidFill>
                  <a:srgbClr val="FFFFFF"/>
                </a:solidFill>
                <a:latin typeface="Inter Bold"/>
              </a:rPr>
              <a:t>Handling infinite cycles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82365" y="1906815"/>
            <a:ext cx="19107926" cy="9245626"/>
            <a:chOff x="0" y="0"/>
            <a:chExt cx="5032540" cy="24350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32540" cy="2435062"/>
            </a:xfrm>
            <a:custGeom>
              <a:avLst/>
              <a:gdLst/>
              <a:ahLst/>
              <a:cxnLst/>
              <a:rect r="r" b="b" t="t" l="l"/>
              <a:pathLst>
                <a:path h="2435062" w="5032540">
                  <a:moveTo>
                    <a:pt x="0" y="0"/>
                  </a:moveTo>
                  <a:lnTo>
                    <a:pt x="5032540" y="0"/>
                  </a:lnTo>
                  <a:lnTo>
                    <a:pt x="5032540" y="2435062"/>
                  </a:lnTo>
                  <a:lnTo>
                    <a:pt x="0" y="2435062"/>
                  </a:lnTo>
                  <a:close/>
                </a:path>
              </a:pathLst>
            </a:custGeom>
            <a:solidFill>
              <a:srgbClr val="0F10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032540" cy="2482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52859" y="8751859"/>
            <a:ext cx="1012883" cy="10128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43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069590" y="8937130"/>
            <a:ext cx="429650" cy="642340"/>
          </a:xfrm>
          <a:custGeom>
            <a:avLst/>
            <a:gdLst/>
            <a:ahLst/>
            <a:cxnLst/>
            <a:rect r="r" b="b" t="t" l="l"/>
            <a:pathLst>
              <a:path h="642340" w="429650">
                <a:moveTo>
                  <a:pt x="0" y="0"/>
                </a:moveTo>
                <a:lnTo>
                  <a:pt x="429650" y="0"/>
                </a:lnTo>
                <a:lnTo>
                  <a:pt x="429650" y="642340"/>
                </a:lnTo>
                <a:lnTo>
                  <a:pt x="0" y="64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343093" y="2227288"/>
            <a:ext cx="4576300" cy="45763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CF2F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52400" y="104775"/>
              <a:ext cx="508000" cy="555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343093" y="6632138"/>
            <a:ext cx="45763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740969" y="3721002"/>
            <a:ext cx="3780548" cy="150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4"/>
              </a:lnSpc>
            </a:pPr>
            <a:r>
              <a:rPr lang="en-US" sz="4295">
                <a:solidFill>
                  <a:srgbClr val="000000"/>
                </a:solidFill>
                <a:latin typeface="Canva Sans Bold"/>
              </a:rPr>
              <a:t>Use Case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52859" y="8751859"/>
            <a:ext cx="1012883" cy="101288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43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69590" y="8937130"/>
            <a:ext cx="429650" cy="642340"/>
          </a:xfrm>
          <a:custGeom>
            <a:avLst/>
            <a:gdLst/>
            <a:ahLst/>
            <a:cxnLst/>
            <a:rect r="r" b="b" t="t" l="l"/>
            <a:pathLst>
              <a:path h="642340" w="429650">
                <a:moveTo>
                  <a:pt x="0" y="0"/>
                </a:moveTo>
                <a:lnTo>
                  <a:pt x="429650" y="0"/>
                </a:lnTo>
                <a:lnTo>
                  <a:pt x="429650" y="642340"/>
                </a:lnTo>
                <a:lnTo>
                  <a:pt x="0" y="64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368825" y="279896"/>
            <a:ext cx="7325356" cy="2996737"/>
          </a:xfrm>
          <a:custGeom>
            <a:avLst/>
            <a:gdLst/>
            <a:ahLst/>
            <a:cxnLst/>
            <a:rect r="r" b="b" t="t" l="l"/>
            <a:pathLst>
              <a:path h="2996737" w="7325356">
                <a:moveTo>
                  <a:pt x="7325356" y="0"/>
                </a:moveTo>
                <a:lnTo>
                  <a:pt x="0" y="0"/>
                </a:lnTo>
                <a:lnTo>
                  <a:pt x="0" y="2996737"/>
                </a:lnTo>
                <a:lnTo>
                  <a:pt x="7325356" y="2996737"/>
                </a:lnTo>
                <a:lnTo>
                  <a:pt x="732535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17734" y="7431380"/>
            <a:ext cx="1011126" cy="1049157"/>
          </a:xfrm>
          <a:custGeom>
            <a:avLst/>
            <a:gdLst/>
            <a:ahLst/>
            <a:cxnLst/>
            <a:rect r="r" b="b" t="t" l="l"/>
            <a:pathLst>
              <a:path h="1049157" w="1011126">
                <a:moveTo>
                  <a:pt x="0" y="0"/>
                </a:moveTo>
                <a:lnTo>
                  <a:pt x="1011126" y="0"/>
                </a:lnTo>
                <a:lnTo>
                  <a:pt x="1011126" y="1049158"/>
                </a:lnTo>
                <a:lnTo>
                  <a:pt x="0" y="1049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81142" y="3371714"/>
            <a:ext cx="12925716" cy="5886586"/>
          </a:xfrm>
          <a:custGeom>
            <a:avLst/>
            <a:gdLst/>
            <a:ahLst/>
            <a:cxnLst/>
            <a:rect r="r" b="b" t="t" l="l"/>
            <a:pathLst>
              <a:path h="5886586" w="12925716">
                <a:moveTo>
                  <a:pt x="0" y="0"/>
                </a:moveTo>
                <a:lnTo>
                  <a:pt x="12925716" y="0"/>
                </a:lnTo>
                <a:lnTo>
                  <a:pt x="12925716" y="5886586"/>
                </a:lnTo>
                <a:lnTo>
                  <a:pt x="0" y="58865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8825" y="715171"/>
            <a:ext cx="6430353" cy="1674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1"/>
              </a:lnSpc>
            </a:pPr>
            <a:r>
              <a:rPr lang="en-US" sz="3186">
                <a:solidFill>
                  <a:srgbClr val="FFFFFF"/>
                </a:solidFill>
                <a:latin typeface="Canva Sans Bold"/>
              </a:rPr>
              <a:t>Name : DroidInspect: AutoUI Inspector</a:t>
            </a:r>
          </a:p>
          <a:p>
            <a:pPr algn="ctr">
              <a:lnSpc>
                <a:spcPts val="4461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1923542"/>
            <a:ext cx="3584002" cy="588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3"/>
              </a:lnSpc>
              <a:spcBef>
                <a:spcPct val="0"/>
              </a:spcBef>
            </a:pPr>
            <a:r>
              <a:rPr lang="en-US" sz="3438">
                <a:solidFill>
                  <a:srgbClr val="FFFFFF"/>
                </a:solidFill>
                <a:latin typeface="Inter Bold"/>
              </a:rPr>
              <a:t>Level 0: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DAF-tAufptE</dc:identifier>
  <dcterms:modified xsi:type="dcterms:W3CDTF">2011-08-01T06:04:30Z</dcterms:modified>
  <cp:revision>1</cp:revision>
  <dc:title>SPL -2 mid term presentation slide</dc:title>
</cp:coreProperties>
</file>